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72" r:id="rId2"/>
    <p:sldId id="411" r:id="rId3"/>
    <p:sldId id="410" r:id="rId4"/>
    <p:sldId id="409" r:id="rId5"/>
    <p:sldId id="408" r:id="rId6"/>
    <p:sldId id="407" r:id="rId7"/>
    <p:sldId id="406" r:id="rId8"/>
    <p:sldId id="405" r:id="rId9"/>
    <p:sldId id="404" r:id="rId10"/>
    <p:sldId id="403" r:id="rId11"/>
    <p:sldId id="402" r:id="rId12"/>
    <p:sldId id="401" r:id="rId13"/>
    <p:sldId id="400" r:id="rId14"/>
    <p:sldId id="395" r:id="rId15"/>
    <p:sldId id="396" r:id="rId16"/>
    <p:sldId id="397" r:id="rId17"/>
    <p:sldId id="398" r:id="rId18"/>
    <p:sldId id="399" r:id="rId19"/>
    <p:sldId id="394" r:id="rId20"/>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613" autoAdjust="0"/>
    <p:restoredTop sz="94660"/>
  </p:normalViewPr>
  <p:slideViewPr>
    <p:cSldViewPr snapToGrid="0">
      <p:cViewPr varScale="1">
        <p:scale>
          <a:sx n="79" d="100"/>
          <a:sy n="79" d="100"/>
        </p:scale>
        <p:origin x="96" y="31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856562-DC4D-4AA5-8630-FDEB33F1E579}" type="datetime1">
              <a:rPr lang="sl-SI" smtClean="0"/>
              <a:pPr/>
              <a:t>3.7.2020</a:t>
            </a:fld>
            <a:endParaRPr lang="sl-SI" dirty="0"/>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B04B22-9F99-47A4-A5AA-CFC75444275A}" type="slidenum">
              <a:rPr lang="sl-SI" smtClean="0"/>
              <a:pPr/>
              <a:t>‹#›</a:t>
            </a:fld>
            <a:endParaRPr lang="sl-SI" dirty="0"/>
          </a:p>
        </p:txBody>
      </p:sp>
    </p:spTree>
    <p:extLst>
      <p:ext uri="{BB962C8B-B14F-4D97-AF65-F5344CB8AC3E}">
        <p14:creationId xmlns:p14="http://schemas.microsoft.com/office/powerpoint/2010/main" val="9381180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995DCFF-7A3B-4198-A7C7-2B00A83CBFCC}" type="datetime1">
              <a:rPr lang="sl-SI" smtClean="0"/>
              <a:pPr rtl="0"/>
              <a:t>3.7.2020</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za opomb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dirty="0" smtClean="0"/>
              <a:t>Uredite sloge besedila matrice</a:t>
            </a:r>
          </a:p>
          <a:p>
            <a:pPr lvl="1" rtl="0"/>
            <a:r>
              <a:rPr lang="sl-SI" dirty="0" smtClean="0"/>
              <a:t>Druga raven</a:t>
            </a:r>
          </a:p>
          <a:p>
            <a:pPr lvl="2" rtl="0"/>
            <a:r>
              <a:rPr lang="sl-SI" dirty="0" smtClean="0"/>
              <a:t>Tretja raven</a:t>
            </a:r>
          </a:p>
          <a:p>
            <a:pPr lvl="3" rtl="0"/>
            <a:r>
              <a:rPr lang="sl-SI" dirty="0" smtClean="0"/>
              <a:t>Četrta raven</a:t>
            </a:r>
          </a:p>
          <a:p>
            <a:pPr lvl="4" rtl="0"/>
            <a:r>
              <a:rPr lang="sl-SI" dirty="0" smtClean="0"/>
              <a:t>Peta raven</a:t>
            </a:r>
            <a:endParaRPr lang="sl-SI" dirty="0"/>
          </a:p>
        </p:txBody>
      </p:sp>
      <p:sp>
        <p:nvSpPr>
          <p:cNvPr id="6" name="Označba mesta za nogo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7" name="Označba mesta za številko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sl-SI" smtClean="0"/>
              <a:pPr rtl="0"/>
              <a:t>‹#›</a:t>
            </a:fld>
            <a:endParaRPr lang="sl-SI"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893B0CF2-7F87-4E02-A248-870047730F99}" type="slidenum">
              <a:rPr lang="sl-SI" smtClean="0"/>
              <a:pPr rtl="0"/>
              <a:t>1</a:t>
            </a:fld>
            <a:endParaRPr lang="sl-SI" dirty="0"/>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1"/>
      </p:bgRef>
    </p:bg>
    <p:spTree>
      <p:nvGrpSpPr>
        <p:cNvPr id="1" name=""/>
        <p:cNvGrpSpPr/>
        <p:nvPr/>
      </p:nvGrpSpPr>
      <p:grpSpPr>
        <a:xfrm>
          <a:off x="0" y="0"/>
          <a:ext cx="0" cy="0"/>
          <a:chOff x="0" y="0"/>
          <a:chExt cx="0" cy="0"/>
        </a:xfrm>
      </p:grpSpPr>
      <p:grpSp>
        <p:nvGrpSpPr>
          <p:cNvPr id="10" name="Skupina 9"/>
          <p:cNvGrpSpPr/>
          <p:nvPr/>
        </p:nvGrpSpPr>
        <p:grpSpPr>
          <a:xfrm>
            <a:off x="0" y="6208894"/>
            <a:ext cx="12192000" cy="649106"/>
            <a:chOff x="0" y="6208894"/>
            <a:chExt cx="12192000" cy="649106"/>
          </a:xfrm>
        </p:grpSpPr>
        <p:sp>
          <p:nvSpPr>
            <p:cNvPr id="2" name="Pravokotnik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sl-SI" dirty="0"/>
            </a:p>
          </p:txBody>
        </p:sp>
        <p:cxnSp>
          <p:nvCxnSpPr>
            <p:cNvPr id="7" name="Raven povezovalnik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Raven povezovalnik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ven povezovalnik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Naslov 8"/>
          <p:cNvSpPr>
            <a:spLocks noGrp="1"/>
          </p:cNvSpPr>
          <p:nvPr>
            <p:ph type="ctrTitle" hasCustomPrompt="1"/>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pPr rtl="0"/>
            <a:r>
              <a:rPr lang="sl-SI" dirty="0" smtClean="0"/>
              <a:t>Kliknite, če želite urediti slog naslova matrice</a:t>
            </a:r>
            <a:endParaRPr kumimoji="0" lang="sl-SI" dirty="0"/>
          </a:p>
        </p:txBody>
      </p:sp>
      <p:sp>
        <p:nvSpPr>
          <p:cNvPr id="17" name="Podnaslov 16"/>
          <p:cNvSpPr>
            <a:spLocks noGrp="1"/>
          </p:cNvSpPr>
          <p:nvPr>
            <p:ph type="subTitle" idx="1" hasCustomPrompt="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sl-SI" dirty="0" smtClean="0"/>
              <a:t>Kliknite, če želite urediti slog podnaslova matrice</a:t>
            </a:r>
            <a:endParaRPr kumimoji="0" lang="sl-SI" dirty="0"/>
          </a:p>
        </p:txBody>
      </p:sp>
      <p:sp>
        <p:nvSpPr>
          <p:cNvPr id="30" name="Označba mesta za datum 29"/>
          <p:cNvSpPr>
            <a:spLocks noGrp="1"/>
          </p:cNvSpPr>
          <p:nvPr>
            <p:ph type="dt" sz="half" idx="10"/>
          </p:nvPr>
        </p:nvSpPr>
        <p:spPr/>
        <p:txBody>
          <a:bodyPr rtlCol="0"/>
          <a:lstStyle/>
          <a:p>
            <a:pPr rtl="0"/>
            <a:fld id="{EB83BFD8-85C1-4FC1-B32F-29F1269BAA62}" type="datetime1">
              <a:rPr lang="sl-SI" smtClean="0"/>
              <a:pPr rtl="0"/>
              <a:t>3.7.2020</a:t>
            </a:fld>
            <a:endParaRPr lang="sl-SI" dirty="0"/>
          </a:p>
        </p:txBody>
      </p:sp>
      <p:sp>
        <p:nvSpPr>
          <p:cNvPr id="19" name="Označba mesta za nogo 18"/>
          <p:cNvSpPr>
            <a:spLocks noGrp="1"/>
          </p:cNvSpPr>
          <p:nvPr>
            <p:ph type="ftr" sz="quarter" idx="11"/>
          </p:nvPr>
        </p:nvSpPr>
        <p:spPr/>
        <p:txBody>
          <a:bodyPr rtlCol="0"/>
          <a:lstStyle/>
          <a:p>
            <a:pPr rtl="0"/>
            <a:r>
              <a:rPr lang="sl-SI" dirty="0" smtClean="0"/>
              <a:t>Dodajte nogo</a:t>
            </a:r>
            <a:endParaRPr lang="sl-SI" dirty="0"/>
          </a:p>
        </p:txBody>
      </p:sp>
      <p:sp>
        <p:nvSpPr>
          <p:cNvPr id="27" name="Označba mesta za številko diapozitiva 26"/>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kumimoji="0" lang="sl-SI" dirty="0"/>
          </a:p>
        </p:txBody>
      </p:sp>
      <p:sp>
        <p:nvSpPr>
          <p:cNvPr id="3" name="Označba mesta za navpično besedilo 2"/>
          <p:cNvSpPr>
            <a:spLocks noGrp="1"/>
          </p:cNvSpPr>
          <p:nvPr>
            <p:ph type="body" orient="vert" idx="1"/>
          </p:nvPr>
        </p:nvSpPr>
        <p:spPr/>
        <p:txBody>
          <a:bodyPr vert="eaVert" rtlCol="0"/>
          <a:lstStyle/>
          <a:p>
            <a:pPr lvl="0" rtl="0" eaLnBrk="1" latinLnBrk="0" hangingPunct="1"/>
            <a:r>
              <a:rPr lang="sl-SI" smtClean="0"/>
              <a:t>Uredite sloge besedila matrice</a:t>
            </a:r>
          </a:p>
          <a:p>
            <a:pPr lvl="1" rtl="0" eaLnBrk="1" latinLnBrk="0" hangingPunct="1"/>
            <a:r>
              <a:rPr lang="sl-SI" smtClean="0"/>
              <a:t>Druga raven</a:t>
            </a:r>
          </a:p>
          <a:p>
            <a:pPr lvl="2" rtl="0" eaLnBrk="1" latinLnBrk="0" hangingPunct="1"/>
            <a:r>
              <a:rPr lang="sl-SI" smtClean="0"/>
              <a:t>Tretja raven</a:t>
            </a:r>
          </a:p>
          <a:p>
            <a:pPr lvl="3" rtl="0" eaLnBrk="1" latinLnBrk="0" hangingPunct="1"/>
            <a:r>
              <a:rPr lang="sl-SI" smtClean="0"/>
              <a:t>Četrta raven</a:t>
            </a:r>
          </a:p>
          <a:p>
            <a:pPr lvl="4" rtl="0" eaLnBrk="1" latinLnBrk="0" hangingPunct="1"/>
            <a:r>
              <a:rPr lang="sl-SI" smtClean="0"/>
              <a:t>Peta raven</a:t>
            </a:r>
            <a:endParaRPr kumimoji="0" lang="sl-SI" dirty="0"/>
          </a:p>
        </p:txBody>
      </p:sp>
      <p:sp>
        <p:nvSpPr>
          <p:cNvPr id="4" name="Označba mesta za datum 3"/>
          <p:cNvSpPr>
            <a:spLocks noGrp="1"/>
          </p:cNvSpPr>
          <p:nvPr>
            <p:ph type="dt" sz="half" idx="10"/>
          </p:nvPr>
        </p:nvSpPr>
        <p:spPr/>
        <p:txBody>
          <a:bodyPr rtlCol="0"/>
          <a:lstStyle/>
          <a:p>
            <a:pPr rtl="0"/>
            <a:fld id="{C6177229-E80A-4991-973C-7D159892AC01}" type="datetime1">
              <a:rPr lang="sl-SI" smtClean="0"/>
              <a:pPr rtl="0"/>
              <a:t>3.7.2020</a:t>
            </a:fld>
            <a:endParaRPr lang="sl-SI" dirty="0"/>
          </a:p>
        </p:txBody>
      </p:sp>
      <p:sp>
        <p:nvSpPr>
          <p:cNvPr id="5" name="Označba mesta za nogo 4"/>
          <p:cNvSpPr>
            <a:spLocks noGrp="1"/>
          </p:cNvSpPr>
          <p:nvPr>
            <p:ph type="ftr" sz="quarter" idx="11"/>
          </p:nvPr>
        </p:nvSpPr>
        <p:spPr/>
        <p:txBody>
          <a:bodyPr rtlCol="0"/>
          <a:lstStyle/>
          <a:p>
            <a:pPr rtl="0"/>
            <a:r>
              <a:rPr lang="sl-SI" dirty="0" smtClean="0"/>
              <a:t>Dodajte nogo</a:t>
            </a:r>
            <a:endParaRPr lang="sl-SI" dirty="0"/>
          </a:p>
        </p:txBody>
      </p:sp>
      <p:sp>
        <p:nvSpPr>
          <p:cNvPr id="6" name="Označba mesta za številko diapozitiva 5"/>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8839200" y="914402"/>
            <a:ext cx="2743200" cy="5211763"/>
          </a:xfrm>
        </p:spPr>
        <p:txBody>
          <a:bodyPr vert="eaVert" rtlCol="0"/>
          <a:lstStyle/>
          <a:p>
            <a:pPr rtl="0"/>
            <a:r>
              <a:rPr lang="sl-SI" smtClean="0"/>
              <a:t>Uredite slog naslova matrice</a:t>
            </a:r>
            <a:endParaRPr kumimoji="0" lang="sl-SI" dirty="0"/>
          </a:p>
        </p:txBody>
      </p:sp>
      <p:sp>
        <p:nvSpPr>
          <p:cNvPr id="3" name="Označba mesta za navpično besedilo 2"/>
          <p:cNvSpPr>
            <a:spLocks noGrp="1"/>
          </p:cNvSpPr>
          <p:nvPr>
            <p:ph type="body" orient="vert" idx="1"/>
          </p:nvPr>
        </p:nvSpPr>
        <p:spPr>
          <a:xfrm>
            <a:off x="609600" y="914402"/>
            <a:ext cx="8026400" cy="5211763"/>
          </a:xfrm>
        </p:spPr>
        <p:txBody>
          <a:bodyPr vert="eaVert" rtlCol="0"/>
          <a:lstStyle/>
          <a:p>
            <a:pPr lvl="0" rtl="0" eaLnBrk="1" latinLnBrk="0" hangingPunct="1"/>
            <a:r>
              <a:rPr lang="sl-SI" smtClean="0"/>
              <a:t>Uredite sloge besedila matrice</a:t>
            </a:r>
          </a:p>
          <a:p>
            <a:pPr lvl="1" rtl="0" eaLnBrk="1" latinLnBrk="0" hangingPunct="1"/>
            <a:r>
              <a:rPr lang="sl-SI" smtClean="0"/>
              <a:t>Druga raven</a:t>
            </a:r>
          </a:p>
          <a:p>
            <a:pPr lvl="2" rtl="0" eaLnBrk="1" latinLnBrk="0" hangingPunct="1"/>
            <a:r>
              <a:rPr lang="sl-SI" smtClean="0"/>
              <a:t>Tretja raven</a:t>
            </a:r>
          </a:p>
          <a:p>
            <a:pPr lvl="3" rtl="0" eaLnBrk="1" latinLnBrk="0" hangingPunct="1"/>
            <a:r>
              <a:rPr lang="sl-SI" smtClean="0"/>
              <a:t>Četrta raven</a:t>
            </a:r>
          </a:p>
          <a:p>
            <a:pPr lvl="4" rtl="0" eaLnBrk="1" latinLnBrk="0" hangingPunct="1"/>
            <a:r>
              <a:rPr lang="sl-SI" smtClean="0"/>
              <a:t>Peta raven</a:t>
            </a:r>
            <a:endParaRPr kumimoji="0" lang="sl-SI" dirty="0"/>
          </a:p>
        </p:txBody>
      </p:sp>
      <p:sp>
        <p:nvSpPr>
          <p:cNvPr id="4" name="Označba mesta za datum 3"/>
          <p:cNvSpPr>
            <a:spLocks noGrp="1"/>
          </p:cNvSpPr>
          <p:nvPr>
            <p:ph type="dt" sz="half" idx="10"/>
          </p:nvPr>
        </p:nvSpPr>
        <p:spPr/>
        <p:txBody>
          <a:bodyPr rtlCol="0"/>
          <a:lstStyle/>
          <a:p>
            <a:pPr rtl="0"/>
            <a:fld id="{9C923BC8-446C-4628-A050-E70524FAF011}" type="datetime1">
              <a:rPr lang="sl-SI" smtClean="0"/>
              <a:pPr rtl="0"/>
              <a:t>3.7.2020</a:t>
            </a:fld>
            <a:endParaRPr lang="sl-SI" dirty="0"/>
          </a:p>
        </p:txBody>
      </p:sp>
      <p:sp>
        <p:nvSpPr>
          <p:cNvPr id="5" name="Označba mesta za nogo 4"/>
          <p:cNvSpPr>
            <a:spLocks noGrp="1"/>
          </p:cNvSpPr>
          <p:nvPr>
            <p:ph type="ftr" sz="quarter" idx="11"/>
          </p:nvPr>
        </p:nvSpPr>
        <p:spPr/>
        <p:txBody>
          <a:bodyPr rtlCol="0"/>
          <a:lstStyle/>
          <a:p>
            <a:pPr rtl="0"/>
            <a:r>
              <a:rPr lang="sl-SI" dirty="0" smtClean="0"/>
              <a:t>Dodajte nogo</a:t>
            </a:r>
            <a:endParaRPr lang="sl-SI" dirty="0"/>
          </a:p>
        </p:txBody>
      </p:sp>
      <p:sp>
        <p:nvSpPr>
          <p:cNvPr id="6" name="Označba mesta za številko diapozitiva 5"/>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kumimoji="0" lang="sl-SI" dirty="0"/>
          </a:p>
        </p:txBody>
      </p:sp>
      <p:sp>
        <p:nvSpPr>
          <p:cNvPr id="3" name="Označba mesta za vsebino 2"/>
          <p:cNvSpPr>
            <a:spLocks noGrp="1"/>
          </p:cNvSpPr>
          <p:nvPr>
            <p:ph idx="1"/>
          </p:nvPr>
        </p:nvSpPr>
        <p:spPr/>
        <p:txBody>
          <a:bodyPr rtlCol="0"/>
          <a:lstStyle/>
          <a:p>
            <a:pPr lvl="0" rtl="0" eaLnBrk="1" latinLnBrk="0" hangingPunct="1"/>
            <a:r>
              <a:rPr lang="sl-SI" smtClean="0"/>
              <a:t>Uredite sloge besedila matrice</a:t>
            </a:r>
          </a:p>
          <a:p>
            <a:pPr lvl="1" rtl="0" eaLnBrk="1" latinLnBrk="0" hangingPunct="1"/>
            <a:r>
              <a:rPr lang="sl-SI" smtClean="0"/>
              <a:t>Druga raven</a:t>
            </a:r>
          </a:p>
          <a:p>
            <a:pPr lvl="2" rtl="0" eaLnBrk="1" latinLnBrk="0" hangingPunct="1"/>
            <a:r>
              <a:rPr lang="sl-SI" smtClean="0"/>
              <a:t>Tretja raven</a:t>
            </a:r>
          </a:p>
          <a:p>
            <a:pPr lvl="3" rtl="0" eaLnBrk="1" latinLnBrk="0" hangingPunct="1"/>
            <a:r>
              <a:rPr lang="sl-SI" smtClean="0"/>
              <a:t>Četrta raven</a:t>
            </a:r>
          </a:p>
          <a:p>
            <a:pPr lvl="4" rtl="0" eaLnBrk="1" latinLnBrk="0" hangingPunct="1"/>
            <a:r>
              <a:rPr lang="sl-SI" smtClean="0"/>
              <a:t>Peta raven</a:t>
            </a:r>
            <a:endParaRPr kumimoji="0" lang="sl-SI" dirty="0"/>
          </a:p>
        </p:txBody>
      </p:sp>
      <p:sp>
        <p:nvSpPr>
          <p:cNvPr id="4" name="Označba mesta za datum 3"/>
          <p:cNvSpPr>
            <a:spLocks noGrp="1"/>
          </p:cNvSpPr>
          <p:nvPr>
            <p:ph type="dt" sz="half" idx="10"/>
          </p:nvPr>
        </p:nvSpPr>
        <p:spPr/>
        <p:txBody>
          <a:bodyPr rtlCol="0"/>
          <a:lstStyle/>
          <a:p>
            <a:pPr rtl="0"/>
            <a:fld id="{F1D2DD2A-5CAE-4235-8DA6-ACC61481F8EC}" type="datetime1">
              <a:rPr lang="sl-SI" smtClean="0"/>
              <a:pPr rtl="0"/>
              <a:t>3.7.2020</a:t>
            </a:fld>
            <a:endParaRPr lang="sl-SI" dirty="0"/>
          </a:p>
        </p:txBody>
      </p:sp>
      <p:sp>
        <p:nvSpPr>
          <p:cNvPr id="5" name="Označba mesta za nogo 4"/>
          <p:cNvSpPr>
            <a:spLocks noGrp="1"/>
          </p:cNvSpPr>
          <p:nvPr>
            <p:ph type="ftr" sz="quarter" idx="11"/>
          </p:nvPr>
        </p:nvSpPr>
        <p:spPr/>
        <p:txBody>
          <a:bodyPr rtlCol="0"/>
          <a:lstStyle/>
          <a:p>
            <a:pPr rtl="0"/>
            <a:r>
              <a:rPr lang="sl-SI" dirty="0" smtClean="0"/>
              <a:t>Dodajte nogo</a:t>
            </a:r>
            <a:endParaRPr lang="sl-SI" dirty="0"/>
          </a:p>
        </p:txBody>
      </p:sp>
      <p:sp>
        <p:nvSpPr>
          <p:cNvPr id="6" name="Označba mesta za številko diapozitiva 5"/>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pPr rtl="0"/>
            <a:r>
              <a:rPr lang="sl-SI" smtClean="0"/>
              <a:t>Uredite slog naslova matrice</a:t>
            </a:r>
            <a:endParaRPr kumimoji="0" lang="sl-SI" dirty="0"/>
          </a:p>
        </p:txBody>
      </p:sp>
      <p:sp>
        <p:nvSpPr>
          <p:cNvPr id="3" name="Označba mesta za besedilo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sl-SI" smtClean="0"/>
              <a:t>Uredite sloge besedila matrice</a:t>
            </a:r>
          </a:p>
        </p:txBody>
      </p:sp>
      <p:sp>
        <p:nvSpPr>
          <p:cNvPr id="4" name="Označba mesta za datum 3"/>
          <p:cNvSpPr>
            <a:spLocks noGrp="1"/>
          </p:cNvSpPr>
          <p:nvPr>
            <p:ph type="dt" sz="half" idx="10"/>
          </p:nvPr>
        </p:nvSpPr>
        <p:spPr/>
        <p:txBody>
          <a:bodyPr rtlCol="0"/>
          <a:lstStyle/>
          <a:p>
            <a:pPr rtl="0"/>
            <a:fld id="{39EF515F-88EF-49FB-A198-42B213E76718}" type="datetime1">
              <a:rPr lang="sl-SI" smtClean="0"/>
              <a:pPr rtl="0"/>
              <a:t>3.7.2020</a:t>
            </a:fld>
            <a:endParaRPr lang="sl-SI" dirty="0"/>
          </a:p>
        </p:txBody>
      </p:sp>
      <p:sp>
        <p:nvSpPr>
          <p:cNvPr id="5" name="Označba mesta za nogo 4"/>
          <p:cNvSpPr>
            <a:spLocks noGrp="1"/>
          </p:cNvSpPr>
          <p:nvPr>
            <p:ph type="ftr" sz="quarter" idx="11"/>
          </p:nvPr>
        </p:nvSpPr>
        <p:spPr/>
        <p:txBody>
          <a:bodyPr rtlCol="0"/>
          <a:lstStyle/>
          <a:p>
            <a:pPr rtl="0"/>
            <a:r>
              <a:rPr lang="sl-SI" dirty="0" smtClean="0"/>
              <a:t>Dodajte nogo</a:t>
            </a:r>
            <a:endParaRPr lang="sl-SI" dirty="0"/>
          </a:p>
        </p:txBody>
      </p:sp>
      <p:sp>
        <p:nvSpPr>
          <p:cNvPr id="6" name="Označba mesta za številko diapozitiva 5"/>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609600" y="704088"/>
            <a:ext cx="10972800" cy="1143000"/>
          </a:xfrm>
        </p:spPr>
        <p:txBody>
          <a:bodyPr rtlCol="0"/>
          <a:lstStyle/>
          <a:p>
            <a:pPr rtl="0"/>
            <a:r>
              <a:rPr lang="sl-SI" smtClean="0"/>
              <a:t>Uredite slog naslova matrice</a:t>
            </a:r>
            <a:endParaRPr kumimoji="0" lang="sl-SI" dirty="0"/>
          </a:p>
        </p:txBody>
      </p:sp>
      <p:sp>
        <p:nvSpPr>
          <p:cNvPr id="3" name="Označba mesta za vsebino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sl-SI" smtClean="0"/>
              <a:t>Uredite sloge besedila matrice</a:t>
            </a:r>
          </a:p>
          <a:p>
            <a:pPr lvl="1" rtl="0" eaLnBrk="1" latinLnBrk="0" hangingPunct="1"/>
            <a:r>
              <a:rPr lang="sl-SI" smtClean="0"/>
              <a:t>Druga raven</a:t>
            </a:r>
          </a:p>
          <a:p>
            <a:pPr lvl="2" rtl="0" eaLnBrk="1" latinLnBrk="0" hangingPunct="1"/>
            <a:r>
              <a:rPr lang="sl-SI" smtClean="0"/>
              <a:t>Tretja raven</a:t>
            </a:r>
          </a:p>
          <a:p>
            <a:pPr lvl="3" rtl="0" eaLnBrk="1" latinLnBrk="0" hangingPunct="1"/>
            <a:r>
              <a:rPr lang="sl-SI" smtClean="0"/>
              <a:t>Četrta raven</a:t>
            </a:r>
          </a:p>
          <a:p>
            <a:pPr lvl="4" rtl="0" eaLnBrk="1" latinLnBrk="0" hangingPunct="1"/>
            <a:r>
              <a:rPr lang="sl-SI" smtClean="0"/>
              <a:t>Peta raven</a:t>
            </a:r>
            <a:endParaRPr kumimoji="0" lang="sl-SI" dirty="0"/>
          </a:p>
        </p:txBody>
      </p:sp>
      <p:sp>
        <p:nvSpPr>
          <p:cNvPr id="4" name="Označba mesta za vsebino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sl-SI" smtClean="0"/>
              <a:t>Uredite sloge besedila matrice</a:t>
            </a:r>
          </a:p>
          <a:p>
            <a:pPr lvl="1" rtl="0" eaLnBrk="1" latinLnBrk="0" hangingPunct="1"/>
            <a:r>
              <a:rPr lang="sl-SI" smtClean="0"/>
              <a:t>Druga raven</a:t>
            </a:r>
          </a:p>
          <a:p>
            <a:pPr lvl="2" rtl="0" eaLnBrk="1" latinLnBrk="0" hangingPunct="1"/>
            <a:r>
              <a:rPr lang="sl-SI" smtClean="0"/>
              <a:t>Tretja raven</a:t>
            </a:r>
          </a:p>
          <a:p>
            <a:pPr lvl="3" rtl="0" eaLnBrk="1" latinLnBrk="0" hangingPunct="1"/>
            <a:r>
              <a:rPr lang="sl-SI" smtClean="0"/>
              <a:t>Četrta raven</a:t>
            </a:r>
          </a:p>
          <a:p>
            <a:pPr lvl="4" rtl="0" eaLnBrk="1" latinLnBrk="0" hangingPunct="1"/>
            <a:r>
              <a:rPr lang="sl-SI" smtClean="0"/>
              <a:t>Peta raven</a:t>
            </a:r>
            <a:endParaRPr kumimoji="0" lang="sl-SI" dirty="0"/>
          </a:p>
        </p:txBody>
      </p:sp>
      <p:sp>
        <p:nvSpPr>
          <p:cNvPr id="5" name="Označba mesta za datum 4"/>
          <p:cNvSpPr>
            <a:spLocks noGrp="1"/>
          </p:cNvSpPr>
          <p:nvPr>
            <p:ph type="dt" sz="half" idx="10"/>
          </p:nvPr>
        </p:nvSpPr>
        <p:spPr/>
        <p:txBody>
          <a:bodyPr rtlCol="0"/>
          <a:lstStyle/>
          <a:p>
            <a:pPr rtl="0"/>
            <a:fld id="{E8F3D586-9524-4CFF-9B35-17FB04A99273}" type="datetime1">
              <a:rPr lang="sl-SI" smtClean="0"/>
              <a:pPr rtl="0"/>
              <a:t>3.7.2020</a:t>
            </a:fld>
            <a:endParaRPr lang="sl-SI" dirty="0"/>
          </a:p>
        </p:txBody>
      </p:sp>
      <p:sp>
        <p:nvSpPr>
          <p:cNvPr id="6" name="Označba mesta za nogo 5"/>
          <p:cNvSpPr>
            <a:spLocks noGrp="1"/>
          </p:cNvSpPr>
          <p:nvPr>
            <p:ph type="ftr" sz="quarter" idx="11"/>
          </p:nvPr>
        </p:nvSpPr>
        <p:spPr/>
        <p:txBody>
          <a:bodyPr rtlCol="0"/>
          <a:lstStyle/>
          <a:p>
            <a:pPr rtl="0"/>
            <a:r>
              <a:rPr lang="sl-SI" dirty="0" smtClean="0"/>
              <a:t>Dodajte nogo</a:t>
            </a:r>
            <a:endParaRPr lang="sl-SI" dirty="0"/>
          </a:p>
        </p:txBody>
      </p:sp>
      <p:sp>
        <p:nvSpPr>
          <p:cNvPr id="7" name="Označba mesta za številko diapozitiva 6"/>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09600" y="704088"/>
            <a:ext cx="10972800" cy="1143000"/>
          </a:xfrm>
        </p:spPr>
        <p:txBody>
          <a:bodyPr tIns="45720" rtlCol="0" anchor="b"/>
          <a:lstStyle>
            <a:lvl1pPr>
              <a:defRPr/>
            </a:lvl1pPr>
          </a:lstStyle>
          <a:p>
            <a:pPr rtl="0"/>
            <a:r>
              <a:rPr lang="sl-SI" smtClean="0"/>
              <a:t>Uredite slog naslova matrice</a:t>
            </a:r>
            <a:endParaRPr kumimoji="0" lang="sl-SI" dirty="0"/>
          </a:p>
        </p:txBody>
      </p:sp>
      <p:sp>
        <p:nvSpPr>
          <p:cNvPr id="3" name="Označba mesta za besedilo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sl-SI" smtClean="0"/>
              <a:t>Uredite sloge besedila matrice</a:t>
            </a:r>
          </a:p>
        </p:txBody>
      </p:sp>
      <p:sp>
        <p:nvSpPr>
          <p:cNvPr id="5" name="Označba mesta vsebine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sl-SI" smtClean="0"/>
              <a:t>Uredite sloge besedila matrice</a:t>
            </a:r>
          </a:p>
          <a:p>
            <a:pPr lvl="1" rtl="0" eaLnBrk="1" latinLnBrk="0" hangingPunct="1"/>
            <a:r>
              <a:rPr lang="sl-SI" smtClean="0"/>
              <a:t>Druga raven</a:t>
            </a:r>
          </a:p>
          <a:p>
            <a:pPr lvl="2" rtl="0" eaLnBrk="1" latinLnBrk="0" hangingPunct="1"/>
            <a:r>
              <a:rPr lang="sl-SI" smtClean="0"/>
              <a:t>Tretja raven</a:t>
            </a:r>
          </a:p>
          <a:p>
            <a:pPr lvl="3" rtl="0" eaLnBrk="1" latinLnBrk="0" hangingPunct="1"/>
            <a:r>
              <a:rPr lang="sl-SI" smtClean="0"/>
              <a:t>Četrta raven</a:t>
            </a:r>
          </a:p>
          <a:p>
            <a:pPr lvl="4" rtl="0" eaLnBrk="1" latinLnBrk="0" hangingPunct="1"/>
            <a:r>
              <a:rPr lang="sl-SI" smtClean="0"/>
              <a:t>Peta raven</a:t>
            </a:r>
            <a:endParaRPr kumimoji="0" lang="sl-SI" dirty="0"/>
          </a:p>
        </p:txBody>
      </p:sp>
      <p:sp>
        <p:nvSpPr>
          <p:cNvPr id="4" name="Označba mesta za besedilo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sl-SI" smtClean="0"/>
              <a:t>Uredite sloge besedila matrice</a:t>
            </a:r>
          </a:p>
        </p:txBody>
      </p:sp>
      <p:sp>
        <p:nvSpPr>
          <p:cNvPr id="6" name="Označba mesta za vsebino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sl-SI" smtClean="0"/>
              <a:t>Uredite sloge besedila matrice</a:t>
            </a:r>
          </a:p>
          <a:p>
            <a:pPr lvl="1" rtl="0" eaLnBrk="1" latinLnBrk="0" hangingPunct="1"/>
            <a:r>
              <a:rPr lang="sl-SI" smtClean="0"/>
              <a:t>Druga raven</a:t>
            </a:r>
          </a:p>
          <a:p>
            <a:pPr lvl="2" rtl="0" eaLnBrk="1" latinLnBrk="0" hangingPunct="1"/>
            <a:r>
              <a:rPr lang="sl-SI" smtClean="0"/>
              <a:t>Tretja raven</a:t>
            </a:r>
          </a:p>
          <a:p>
            <a:pPr lvl="3" rtl="0" eaLnBrk="1" latinLnBrk="0" hangingPunct="1"/>
            <a:r>
              <a:rPr lang="sl-SI" smtClean="0"/>
              <a:t>Četrta raven</a:t>
            </a:r>
          </a:p>
          <a:p>
            <a:pPr lvl="4" rtl="0" eaLnBrk="1" latinLnBrk="0" hangingPunct="1"/>
            <a:r>
              <a:rPr lang="sl-SI" smtClean="0"/>
              <a:t>Peta raven</a:t>
            </a:r>
            <a:endParaRPr kumimoji="0" lang="sl-SI" dirty="0"/>
          </a:p>
        </p:txBody>
      </p:sp>
      <p:sp>
        <p:nvSpPr>
          <p:cNvPr id="7" name="Označba mesta za datum 6"/>
          <p:cNvSpPr>
            <a:spLocks noGrp="1"/>
          </p:cNvSpPr>
          <p:nvPr>
            <p:ph type="dt" sz="half" idx="10"/>
          </p:nvPr>
        </p:nvSpPr>
        <p:spPr/>
        <p:txBody>
          <a:bodyPr rtlCol="0"/>
          <a:lstStyle/>
          <a:p>
            <a:pPr rtl="0"/>
            <a:fld id="{0E83E709-E8C4-4871-9103-30FC2E980C0A}" type="datetime1">
              <a:rPr lang="sl-SI" smtClean="0"/>
              <a:pPr rtl="0"/>
              <a:t>3.7.2020</a:t>
            </a:fld>
            <a:endParaRPr lang="sl-SI" dirty="0"/>
          </a:p>
        </p:txBody>
      </p:sp>
      <p:sp>
        <p:nvSpPr>
          <p:cNvPr id="8" name="Označba mesta za nogo 7"/>
          <p:cNvSpPr>
            <a:spLocks noGrp="1"/>
          </p:cNvSpPr>
          <p:nvPr>
            <p:ph type="ftr" sz="quarter" idx="11"/>
          </p:nvPr>
        </p:nvSpPr>
        <p:spPr/>
        <p:txBody>
          <a:bodyPr rtlCol="0"/>
          <a:lstStyle/>
          <a:p>
            <a:pPr rtl="0"/>
            <a:r>
              <a:rPr lang="sl-SI" dirty="0" smtClean="0"/>
              <a:t>Dodajte nogo</a:t>
            </a:r>
            <a:endParaRPr lang="sl-SI" dirty="0"/>
          </a:p>
        </p:txBody>
      </p:sp>
      <p:sp>
        <p:nvSpPr>
          <p:cNvPr id="9" name="Označba mesta za številko diapozitiva 8"/>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rtl="0"/>
            <a:r>
              <a:rPr lang="sl-SI" smtClean="0"/>
              <a:t>Uredite slog naslova matrice</a:t>
            </a:r>
            <a:endParaRPr kumimoji="0" lang="sl-SI" dirty="0"/>
          </a:p>
        </p:txBody>
      </p:sp>
      <p:sp>
        <p:nvSpPr>
          <p:cNvPr id="3" name="Označba mesta za datum 2"/>
          <p:cNvSpPr>
            <a:spLocks noGrp="1"/>
          </p:cNvSpPr>
          <p:nvPr>
            <p:ph type="dt" sz="half" idx="10"/>
          </p:nvPr>
        </p:nvSpPr>
        <p:spPr/>
        <p:txBody>
          <a:bodyPr rtlCol="0"/>
          <a:lstStyle/>
          <a:p>
            <a:pPr rtl="0"/>
            <a:fld id="{D6CB1373-BB3B-4875-8EAE-99F257775020}" type="datetime1">
              <a:rPr lang="sl-SI" smtClean="0"/>
              <a:pPr rtl="0"/>
              <a:t>3.7.2020</a:t>
            </a:fld>
            <a:endParaRPr lang="sl-SI" dirty="0"/>
          </a:p>
        </p:txBody>
      </p:sp>
      <p:sp>
        <p:nvSpPr>
          <p:cNvPr id="4" name="Označba mesta za nogo 3"/>
          <p:cNvSpPr>
            <a:spLocks noGrp="1"/>
          </p:cNvSpPr>
          <p:nvPr>
            <p:ph type="ftr" sz="quarter" idx="11"/>
          </p:nvPr>
        </p:nvSpPr>
        <p:spPr/>
        <p:txBody>
          <a:bodyPr rtlCol="0"/>
          <a:lstStyle/>
          <a:p>
            <a:pPr rtl="0"/>
            <a:r>
              <a:rPr lang="sl-SI" dirty="0" smtClean="0"/>
              <a:t>Dodajte nogo</a:t>
            </a:r>
            <a:endParaRPr lang="sl-SI" dirty="0"/>
          </a:p>
        </p:txBody>
      </p:sp>
      <p:sp>
        <p:nvSpPr>
          <p:cNvPr id="5" name="Označba mesta za številko diapozitiva 4"/>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p>
            <a:pPr rtl="0"/>
            <a:fld id="{23C2D08E-1C10-490E-B29B-BDBB22F7C68E}" type="datetime1">
              <a:rPr lang="sl-SI" smtClean="0"/>
              <a:pPr rtl="0"/>
              <a:t>3.7.2020</a:t>
            </a:fld>
            <a:endParaRPr lang="sl-SI" dirty="0"/>
          </a:p>
        </p:txBody>
      </p:sp>
      <p:sp>
        <p:nvSpPr>
          <p:cNvPr id="3" name="Označba mesta za nogo 2"/>
          <p:cNvSpPr>
            <a:spLocks noGrp="1"/>
          </p:cNvSpPr>
          <p:nvPr>
            <p:ph type="ftr" sz="quarter" idx="11"/>
          </p:nvPr>
        </p:nvSpPr>
        <p:spPr/>
        <p:txBody>
          <a:bodyPr rtlCol="0"/>
          <a:lstStyle/>
          <a:p>
            <a:pPr rtl="0"/>
            <a:r>
              <a:rPr lang="sl-SI" dirty="0" smtClean="0"/>
              <a:t>Dodajte nogo</a:t>
            </a:r>
            <a:endParaRPr lang="sl-SI" dirty="0"/>
          </a:p>
        </p:txBody>
      </p:sp>
      <p:sp>
        <p:nvSpPr>
          <p:cNvPr id="4" name="Označba mesta za številko diapozitiva 3"/>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mj-ea"/>
                <a:cs typeface="+mj-cs"/>
              </a:defRPr>
            </a:lvl1pPr>
          </a:lstStyle>
          <a:p>
            <a:pPr rtl="0"/>
            <a:r>
              <a:rPr lang="sl-SI" smtClean="0"/>
              <a:t>Uredite slog naslova matrice</a:t>
            </a:r>
            <a:endParaRPr kumimoji="0" lang="sl-SI" dirty="0"/>
          </a:p>
        </p:txBody>
      </p:sp>
      <p:sp>
        <p:nvSpPr>
          <p:cNvPr id="4" name="Označba mesta za vsebino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sl-SI" smtClean="0"/>
              <a:t>Uredite sloge besedila matrice</a:t>
            </a:r>
          </a:p>
          <a:p>
            <a:pPr lvl="1" rtl="0" eaLnBrk="1" latinLnBrk="0" hangingPunct="1"/>
            <a:r>
              <a:rPr lang="sl-SI" smtClean="0"/>
              <a:t>Druga raven</a:t>
            </a:r>
          </a:p>
          <a:p>
            <a:pPr lvl="2" rtl="0" eaLnBrk="1" latinLnBrk="0" hangingPunct="1"/>
            <a:r>
              <a:rPr lang="sl-SI" smtClean="0"/>
              <a:t>Tretja raven</a:t>
            </a:r>
          </a:p>
          <a:p>
            <a:pPr lvl="3" rtl="0" eaLnBrk="1" latinLnBrk="0" hangingPunct="1"/>
            <a:r>
              <a:rPr lang="sl-SI" smtClean="0"/>
              <a:t>Četrta raven</a:t>
            </a:r>
          </a:p>
          <a:p>
            <a:pPr lvl="4" rtl="0" eaLnBrk="1" latinLnBrk="0" hangingPunct="1"/>
            <a:r>
              <a:rPr lang="sl-SI" smtClean="0"/>
              <a:t>Peta raven</a:t>
            </a:r>
            <a:endParaRPr kumimoji="0" lang="sl-SI" dirty="0"/>
          </a:p>
        </p:txBody>
      </p:sp>
      <p:sp>
        <p:nvSpPr>
          <p:cNvPr id="3" name="Označba mesta za besedilo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sl-SI" smtClean="0"/>
              <a:t>Uredite sloge besedila matrice</a:t>
            </a:r>
          </a:p>
        </p:txBody>
      </p:sp>
      <p:sp>
        <p:nvSpPr>
          <p:cNvPr id="5" name="Označba mesta za datum 4"/>
          <p:cNvSpPr>
            <a:spLocks noGrp="1"/>
          </p:cNvSpPr>
          <p:nvPr>
            <p:ph type="dt" sz="half" idx="10"/>
          </p:nvPr>
        </p:nvSpPr>
        <p:spPr/>
        <p:txBody>
          <a:bodyPr rtlCol="0"/>
          <a:lstStyle/>
          <a:p>
            <a:pPr rtl="0"/>
            <a:fld id="{4CF7FD53-FD20-440F-841C-893BDD7332A7}" type="datetime1">
              <a:rPr lang="sl-SI" smtClean="0"/>
              <a:pPr rtl="0"/>
              <a:t>3.7.2020</a:t>
            </a:fld>
            <a:endParaRPr lang="sl-SI" dirty="0"/>
          </a:p>
        </p:txBody>
      </p:sp>
      <p:sp>
        <p:nvSpPr>
          <p:cNvPr id="6" name="Označba mesta za nogo 5"/>
          <p:cNvSpPr>
            <a:spLocks noGrp="1"/>
          </p:cNvSpPr>
          <p:nvPr>
            <p:ph type="ftr" sz="quarter" idx="11"/>
          </p:nvPr>
        </p:nvSpPr>
        <p:spPr/>
        <p:txBody>
          <a:bodyPr rtlCol="0"/>
          <a:lstStyle/>
          <a:p>
            <a:pPr rtl="0"/>
            <a:r>
              <a:rPr lang="sl-SI" dirty="0" smtClean="0"/>
              <a:t>Dodajte nogo</a:t>
            </a:r>
            <a:endParaRPr lang="sl-SI" dirty="0"/>
          </a:p>
        </p:txBody>
      </p:sp>
      <p:sp>
        <p:nvSpPr>
          <p:cNvPr id="7" name="Označba mesta za številko diapozitiva 6"/>
          <p:cNvSpPr>
            <a:spLocks noGrp="1"/>
          </p:cNvSpPr>
          <p:nvPr>
            <p:ph type="sldNum" sz="quarter" idx="12"/>
          </p:nvPr>
        </p:nvSpPr>
        <p:spPr/>
        <p:txBody>
          <a:bodyPr rtlCol="0"/>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z napisom">
    <p:spTree>
      <p:nvGrpSpPr>
        <p:cNvPr id="1" name=""/>
        <p:cNvGrpSpPr/>
        <p:nvPr/>
      </p:nvGrpSpPr>
      <p:grpSpPr>
        <a:xfrm>
          <a:off x="0" y="0"/>
          <a:ext cx="0" cy="0"/>
          <a:chOff x="0" y="0"/>
          <a:chExt cx="0" cy="0"/>
        </a:xfrm>
      </p:grpSpPr>
      <p:sp>
        <p:nvSpPr>
          <p:cNvPr id="9" name="Pravokotnik z enim odrezanim in zaobljenim vogalom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sl-SI" sz="1800" dirty="0"/>
          </a:p>
        </p:txBody>
      </p:sp>
      <p:sp>
        <p:nvSpPr>
          <p:cNvPr id="12" name="Pravokotni trikotnik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sl-SI" sz="1800" dirty="0"/>
          </a:p>
        </p:txBody>
      </p:sp>
      <p:sp>
        <p:nvSpPr>
          <p:cNvPr id="2" name="Naslov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sl-SI" smtClean="0"/>
              <a:t>Uredite slog naslova matrice</a:t>
            </a:r>
            <a:endParaRPr kumimoji="0" lang="sl-SI" dirty="0"/>
          </a:p>
        </p:txBody>
      </p:sp>
      <p:sp>
        <p:nvSpPr>
          <p:cNvPr id="3" name="Označba mesta za sliko 2" descr="Prazna označba mesta za dodajanje slike. Kliknite označbo mesta in izberite sliko, ki jo želite dodati."/>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sl-SI" smtClean="0"/>
              <a:t>Kliknite ikono, če želite dodati sliko</a:t>
            </a:r>
            <a:endParaRPr kumimoji="0" lang="sl-SI" dirty="0"/>
          </a:p>
        </p:txBody>
      </p:sp>
      <p:sp>
        <p:nvSpPr>
          <p:cNvPr id="4" name="Označba mesta za besedilo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sl-SI" smtClean="0"/>
              <a:t>Uredite sloge besedila matrice</a:t>
            </a:r>
          </a:p>
        </p:txBody>
      </p:sp>
      <p:sp>
        <p:nvSpPr>
          <p:cNvPr id="5" name="Označba mesta za datum 4"/>
          <p:cNvSpPr>
            <a:spLocks noGrp="1"/>
          </p:cNvSpPr>
          <p:nvPr>
            <p:ph type="dt" sz="half" idx="10"/>
          </p:nvPr>
        </p:nvSpPr>
        <p:spPr/>
        <p:txBody>
          <a:bodyPr rtlCol="0"/>
          <a:lstStyle/>
          <a:p>
            <a:pPr rtl="0"/>
            <a:fld id="{7645E7F6-CC49-44B1-893D-C9CB9E49F531}" type="datetime1">
              <a:rPr lang="sl-SI" smtClean="0"/>
              <a:pPr rtl="0"/>
              <a:t>3.7.2020</a:t>
            </a:fld>
            <a:endParaRPr lang="sl-SI" dirty="0"/>
          </a:p>
        </p:txBody>
      </p:sp>
      <p:sp>
        <p:nvSpPr>
          <p:cNvPr id="6" name="Označba mesta za nogo 5"/>
          <p:cNvSpPr>
            <a:spLocks noGrp="1"/>
          </p:cNvSpPr>
          <p:nvPr>
            <p:ph type="ftr" sz="quarter" idx="11"/>
          </p:nvPr>
        </p:nvSpPr>
        <p:spPr/>
        <p:txBody>
          <a:bodyPr rtlCol="0"/>
          <a:lstStyle/>
          <a:p>
            <a:pPr rtl="0"/>
            <a:r>
              <a:rPr lang="sl-SI" dirty="0" smtClean="0"/>
              <a:t>Dodajte nogo</a:t>
            </a:r>
            <a:endParaRPr lang="sl-SI" dirty="0"/>
          </a:p>
        </p:txBody>
      </p:sp>
      <p:sp>
        <p:nvSpPr>
          <p:cNvPr id="7" name="Označba mesta za številko diapozitiva 6"/>
          <p:cNvSpPr>
            <a:spLocks noGrp="1"/>
          </p:cNvSpPr>
          <p:nvPr>
            <p:ph type="sldNum" sz="quarter" idx="12"/>
          </p:nvPr>
        </p:nvSpPr>
        <p:spPr>
          <a:xfrm>
            <a:off x="10769600" y="6356351"/>
            <a:ext cx="812800" cy="365125"/>
          </a:xfrm>
        </p:spPr>
        <p:txBody>
          <a:bodyPr rtlCol="0"/>
          <a:lstStyle/>
          <a:p>
            <a:pPr rtl="0"/>
            <a:fld id="{401CF334-2D5C-4859-84A6-CA7E6E43FAEB}" type="slidenum">
              <a:rPr lang="sl-SI" smtClean="0"/>
              <a:pPr rtl="0"/>
              <a:t>‹#›</a:t>
            </a:fld>
            <a:endParaRPr lang="sl-SI" dirty="0"/>
          </a:p>
        </p:txBody>
      </p:sp>
      <p:sp>
        <p:nvSpPr>
          <p:cNvPr id="10" name="Prostoročno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sl-SI" sz="1800" dirty="0">
              <a:solidFill>
                <a:schemeClr val="tx1"/>
              </a:solidFill>
              <a:latin typeface="+mn-lt"/>
              <a:ea typeface="+mn-ea"/>
              <a:cs typeface="+mn-cs"/>
            </a:endParaRPr>
          </a:p>
        </p:txBody>
      </p:sp>
      <p:sp>
        <p:nvSpPr>
          <p:cNvPr id="11" name="Prostoročno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sl-SI" sz="180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Skupina 24"/>
          <p:cNvGrpSpPr/>
          <p:nvPr/>
        </p:nvGrpSpPr>
        <p:grpSpPr>
          <a:xfrm>
            <a:off x="-29028" y="-7144"/>
            <a:ext cx="12240731" cy="6879658"/>
            <a:chOff x="0" y="-21658"/>
            <a:chExt cx="12240731" cy="6879658"/>
          </a:xfrm>
        </p:grpSpPr>
        <p:sp>
          <p:nvSpPr>
            <p:cNvPr id="26" name="Pravokotnik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grpSp>
          <p:nvGrpSpPr>
            <p:cNvPr id="27" name="Skupina 26"/>
            <p:cNvGrpSpPr/>
            <p:nvPr/>
          </p:nvGrpSpPr>
          <p:grpSpPr>
            <a:xfrm>
              <a:off x="0" y="-21658"/>
              <a:ext cx="12240731" cy="1041400"/>
              <a:chOff x="-25356" y="-7144"/>
              <a:chExt cx="12240731" cy="1041400"/>
            </a:xfrm>
          </p:grpSpPr>
          <p:sp>
            <p:nvSpPr>
              <p:cNvPr id="28" name="Prostoročno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sl-SI" sz="1800" dirty="0">
                  <a:solidFill>
                    <a:schemeClr val="tx1"/>
                  </a:solidFill>
                  <a:latin typeface="+mn-lt"/>
                  <a:ea typeface="+mn-ea"/>
                  <a:cs typeface="+mn-cs"/>
                </a:endParaRPr>
              </a:p>
            </p:txBody>
          </p:sp>
          <p:sp>
            <p:nvSpPr>
              <p:cNvPr id="29" name="Prostoročno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sl-SI" sz="1800" dirty="0">
                  <a:solidFill>
                    <a:schemeClr val="tx1"/>
                  </a:solidFill>
                  <a:latin typeface="+mn-lt"/>
                  <a:ea typeface="+mn-ea"/>
                  <a:cs typeface="+mn-cs"/>
                </a:endParaRPr>
              </a:p>
            </p:txBody>
          </p:sp>
          <p:grpSp>
            <p:nvGrpSpPr>
              <p:cNvPr id="31" name="Skupina 30"/>
              <p:cNvGrpSpPr/>
              <p:nvPr/>
            </p:nvGrpSpPr>
            <p:grpSpPr>
              <a:xfrm>
                <a:off x="-25356" y="202408"/>
                <a:ext cx="12240731" cy="649224"/>
                <a:chOff x="-19045" y="216550"/>
                <a:chExt cx="9180548" cy="649224"/>
              </a:xfrm>
            </p:grpSpPr>
            <p:sp>
              <p:nvSpPr>
                <p:cNvPr id="32" name="Prostoročno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sl-SI" sz="1800" dirty="0"/>
                </a:p>
              </p:txBody>
            </p:sp>
            <p:sp>
              <p:nvSpPr>
                <p:cNvPr id="33" name="Prostoročno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sl-SI" sz="1800" dirty="0"/>
                </a:p>
              </p:txBody>
            </p:sp>
          </p:grpSp>
        </p:grpSp>
      </p:grpSp>
      <p:sp>
        <p:nvSpPr>
          <p:cNvPr id="9" name="Označba mesta za naslov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sl-SI" dirty="0" smtClean="0"/>
              <a:t>Kliknite, če želite urediti slog naslova matrice</a:t>
            </a:r>
            <a:endParaRPr kumimoji="0" lang="sl-SI" dirty="0"/>
          </a:p>
        </p:txBody>
      </p:sp>
      <p:sp>
        <p:nvSpPr>
          <p:cNvPr id="30" name="Označba mesta za besedilo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sl-SI" dirty="0" smtClean="0"/>
              <a:t>Uredite sloge besedila matrice</a:t>
            </a:r>
          </a:p>
          <a:p>
            <a:pPr lvl="1" rtl="0" eaLnBrk="1" latinLnBrk="0" hangingPunct="1"/>
            <a:r>
              <a:rPr lang="sl-SI" dirty="0" smtClean="0"/>
              <a:t>Druga raven</a:t>
            </a:r>
          </a:p>
          <a:p>
            <a:pPr lvl="2" rtl="0" eaLnBrk="1" latinLnBrk="0" hangingPunct="1"/>
            <a:r>
              <a:rPr lang="sl-SI" dirty="0" smtClean="0"/>
              <a:t>Tretja raven</a:t>
            </a:r>
          </a:p>
          <a:p>
            <a:pPr lvl="3" rtl="0" eaLnBrk="1" latinLnBrk="0" hangingPunct="1"/>
            <a:r>
              <a:rPr lang="sl-SI" dirty="0" smtClean="0"/>
              <a:t>Četrta raven</a:t>
            </a:r>
          </a:p>
          <a:p>
            <a:pPr lvl="4" rtl="0" eaLnBrk="1" latinLnBrk="0" hangingPunct="1"/>
            <a:r>
              <a:rPr lang="sl-SI" dirty="0" smtClean="0"/>
              <a:t>Peta raven</a:t>
            </a:r>
            <a:endParaRPr lang="sl-SI" dirty="0"/>
          </a:p>
        </p:txBody>
      </p:sp>
      <p:sp>
        <p:nvSpPr>
          <p:cNvPr id="10" name="Označba mesta za datum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fld id="{008D0D69-D5A0-4F0C-8106-14E3E3FA6E9D}" type="datetime1">
              <a:rPr lang="sl-SI" smtClean="0"/>
              <a:pPr rtl="0"/>
              <a:t>3.7.2020</a:t>
            </a:fld>
            <a:endParaRPr lang="sl-SI" dirty="0"/>
          </a:p>
        </p:txBody>
      </p:sp>
      <p:sp>
        <p:nvSpPr>
          <p:cNvPr id="22" name="Označba mesta za nogo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r>
              <a:rPr lang="sl-SI" dirty="0" smtClean="0"/>
              <a:t>Dodajte nogo</a:t>
            </a:r>
            <a:endParaRPr lang="sl-SI" dirty="0"/>
          </a:p>
        </p:txBody>
      </p:sp>
      <p:sp>
        <p:nvSpPr>
          <p:cNvPr id="18" name="Označba mesta za številko diapozitiva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sl-SI" smtClean="0"/>
              <a:pPr rtl="0"/>
              <a:t>‹#›</a:t>
            </a:fld>
            <a:endParaRPr lang="sl-SI"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Naslov 3"/>
          <p:cNvSpPr>
            <a:spLocks noGrp="1"/>
          </p:cNvSpPr>
          <p:nvPr>
            <p:ph type="ctrTitle"/>
          </p:nvPr>
        </p:nvSpPr>
        <p:spPr>
          <a:xfrm>
            <a:off x="711200" y="3504897"/>
            <a:ext cx="10468864" cy="1828800"/>
          </a:xfrm>
        </p:spPr>
        <p:txBody>
          <a:bodyPr rtlCol="0">
            <a:normAutofit fontScale="90000"/>
          </a:bodyPr>
          <a:lstStyle/>
          <a:p>
            <a:pPr rtl="0"/>
            <a:r>
              <a:rPr lang="sl-SI" dirty="0" smtClean="0"/>
              <a:t/>
            </a:r>
            <a:br>
              <a:rPr lang="sl-SI" dirty="0" smtClean="0"/>
            </a:br>
            <a:r>
              <a:rPr lang="sl-SI" dirty="0"/>
              <a:t/>
            </a:r>
            <a:br>
              <a:rPr lang="sl-SI" dirty="0"/>
            </a:br>
            <a:r>
              <a:rPr lang="sl-SI" dirty="0" smtClean="0"/>
              <a:t/>
            </a:r>
            <a:br>
              <a:rPr lang="sl-SI" dirty="0" smtClean="0"/>
            </a:br>
            <a:r>
              <a:rPr lang="sl-SI" dirty="0"/>
              <a:t/>
            </a:r>
            <a:br>
              <a:rPr lang="sl-SI" dirty="0"/>
            </a:br>
            <a:r>
              <a:rPr lang="sl-SI" dirty="0" smtClean="0"/>
              <a:t/>
            </a:r>
            <a:br>
              <a:rPr lang="sl-SI" dirty="0" smtClean="0"/>
            </a:br>
            <a:r>
              <a:rPr lang="sl-SI" dirty="0" smtClean="0"/>
              <a:t/>
            </a:r>
            <a:br>
              <a:rPr lang="sl-SI" dirty="0" smtClean="0"/>
            </a:br>
            <a:r>
              <a:rPr lang="sl-SI" dirty="0"/>
              <a:t/>
            </a:r>
            <a:br>
              <a:rPr lang="sl-SI" dirty="0"/>
            </a:br>
            <a:r>
              <a:rPr lang="sl-SI" dirty="0" smtClean="0"/>
              <a:t/>
            </a:r>
            <a:br>
              <a:rPr lang="sl-SI" dirty="0" smtClean="0"/>
            </a:br>
            <a:r>
              <a:rPr lang="sl-SI" dirty="0"/>
              <a:t/>
            </a:r>
            <a:br>
              <a:rPr lang="sl-SI" dirty="0"/>
            </a:br>
            <a:r>
              <a:rPr lang="sl-SI" dirty="0" smtClean="0"/>
              <a:t>BIBARIJE </a:t>
            </a:r>
            <a:br>
              <a:rPr lang="sl-SI" dirty="0" smtClean="0"/>
            </a:br>
            <a:r>
              <a:rPr lang="sl-SI" dirty="0" smtClean="0"/>
              <a:t>UMETNIŠKA IZKUŠNJA</a:t>
            </a:r>
            <a:br>
              <a:rPr lang="sl-SI" dirty="0" smtClean="0"/>
            </a:br>
            <a:r>
              <a:rPr lang="sl-SI" dirty="0"/>
              <a:t/>
            </a:r>
            <a:br>
              <a:rPr lang="sl-SI" dirty="0"/>
            </a:br>
            <a:r>
              <a:rPr lang="sl-SI" sz="3100" b="0" dirty="0" smtClean="0">
                <a:solidFill>
                  <a:schemeClr val="tx1"/>
                </a:solidFill>
                <a:latin typeface="Times New Roman" panose="02020603050405020304" pitchFamily="18" charset="0"/>
                <a:cs typeface="Times New Roman" panose="02020603050405020304" pitchFamily="18" charset="0"/>
              </a:rPr>
              <a:t> </a:t>
            </a:r>
            <a:br>
              <a:rPr lang="sl-SI" sz="3100" b="0" dirty="0" smtClean="0">
                <a:solidFill>
                  <a:schemeClr val="tx1"/>
                </a:solidFill>
                <a:latin typeface="Times New Roman" panose="02020603050405020304" pitchFamily="18" charset="0"/>
                <a:cs typeface="Times New Roman" panose="02020603050405020304" pitchFamily="18" charset="0"/>
              </a:rPr>
            </a:br>
            <a:r>
              <a:rPr lang="sl-SI" sz="3100" b="0" dirty="0" smtClean="0">
                <a:solidFill>
                  <a:schemeClr val="tx1"/>
                </a:solidFill>
                <a:latin typeface="Times New Roman" panose="02020603050405020304" pitchFamily="18" charset="0"/>
                <a:cs typeface="Times New Roman" panose="02020603050405020304" pitchFamily="18" charset="0"/>
              </a:rPr>
              <a:t/>
            </a:r>
            <a:br>
              <a:rPr lang="sl-SI" sz="3100" b="0" dirty="0" smtClean="0">
                <a:solidFill>
                  <a:schemeClr val="tx1"/>
                </a:solidFill>
                <a:latin typeface="Times New Roman" panose="02020603050405020304" pitchFamily="18" charset="0"/>
                <a:cs typeface="Times New Roman" panose="02020603050405020304" pitchFamily="18" charset="0"/>
              </a:rPr>
            </a:br>
            <a:r>
              <a:rPr lang="sl-SI" sz="3100" b="0" dirty="0" smtClean="0">
                <a:solidFill>
                  <a:schemeClr val="tx1"/>
                </a:solidFill>
                <a:latin typeface="Times New Roman" panose="02020603050405020304" pitchFamily="18" charset="0"/>
                <a:cs typeface="Times New Roman" panose="02020603050405020304" pitchFamily="18" charset="0"/>
              </a:rPr>
              <a:t>september 2019 – junij 2020</a:t>
            </a:r>
            <a:endParaRPr lang="sl-SI" sz="3100" b="0" dirty="0">
              <a:solidFill>
                <a:schemeClr val="tx1"/>
              </a:solidFill>
              <a:latin typeface="Times New Roman" panose="02020603050405020304" pitchFamily="18" charset="0"/>
              <a:cs typeface="Times New Roman" panose="02020603050405020304" pitchFamily="18" charset="0"/>
            </a:endParaRPr>
          </a:p>
        </p:txBody>
      </p:sp>
      <p:sp>
        <p:nvSpPr>
          <p:cNvPr id="5" name="Podnaslov 4"/>
          <p:cNvSpPr>
            <a:spLocks noGrp="1"/>
          </p:cNvSpPr>
          <p:nvPr>
            <p:ph type="subTitle" idx="1"/>
          </p:nvPr>
        </p:nvSpPr>
        <p:spPr>
          <a:xfrm>
            <a:off x="858684" y="5297775"/>
            <a:ext cx="10321380" cy="553515"/>
          </a:xfrm>
        </p:spPr>
        <p:txBody>
          <a:bodyPr rtlCol="0"/>
          <a:lstStyle/>
          <a:p>
            <a:pPr rtl="0"/>
            <a:r>
              <a:rPr lang="sl-SI" sz="2800" b="1" dirty="0" smtClean="0">
                <a:latin typeface="Times New Roman" panose="02020603050405020304" pitchFamily="18" charset="0"/>
                <a:cs typeface="Times New Roman" panose="02020603050405020304" pitchFamily="18" charset="0"/>
              </a:rPr>
              <a:t>Vrtec Ljutomer</a:t>
            </a:r>
          </a:p>
          <a:p>
            <a:pPr rtl="0"/>
            <a:endParaRPr lang="sl-SI" dirty="0"/>
          </a:p>
        </p:txBody>
      </p:sp>
      <p:sp>
        <p:nvSpPr>
          <p:cNvPr id="12" name="Pravokotnik 11"/>
          <p:cNvSpPr/>
          <p:nvPr/>
        </p:nvSpPr>
        <p:spPr>
          <a:xfrm>
            <a:off x="615143" y="6258472"/>
            <a:ext cx="7861074" cy="307777"/>
          </a:xfrm>
          <a:prstGeom prst="rect">
            <a:avLst/>
          </a:prstGeom>
        </p:spPr>
        <p:txBody>
          <a:bodyPr wrap="square">
            <a:spAutoFit/>
          </a:bodyPr>
          <a:lstStyle/>
          <a:p>
            <a:r>
              <a:rPr lang="sl-SI" sz="1400" dirty="0" smtClean="0"/>
              <a:t>Operacijo sofinancirata Republika Slovenija in Evropska unija iz Evropskega socialnega sklada. </a:t>
            </a:r>
            <a:endParaRPr lang="sl-SI" sz="1400" dirty="0"/>
          </a:p>
        </p:txBody>
      </p:sp>
      <p:pic>
        <p:nvPicPr>
          <p:cNvPr id="13" name="Slika 12" descr="C:\Users\Petra\Desktop\PETIDA\logo\logo petida-01 (1).jpg"/>
          <p:cNvPicPr/>
          <p:nvPr/>
        </p:nvPicPr>
        <p:blipFill>
          <a:blip r:embed="rId3" cstate="print"/>
          <a:srcRect/>
          <a:stretch>
            <a:fillRect/>
          </a:stretch>
        </p:blipFill>
        <p:spPr bwMode="auto">
          <a:xfrm>
            <a:off x="249382" y="205265"/>
            <a:ext cx="1203394" cy="925266"/>
          </a:xfrm>
          <a:prstGeom prst="rect">
            <a:avLst/>
          </a:prstGeom>
          <a:noFill/>
          <a:ln w="9525">
            <a:noFill/>
            <a:miter lim="800000"/>
            <a:headEnd/>
            <a:tailEnd/>
          </a:ln>
        </p:spPr>
      </p:pic>
      <p:pic>
        <p:nvPicPr>
          <p:cNvPr id="14" name="Picture 2" descr="Rezultat iskanja slik za logotip filozofske fakultete v Ljubljani"/>
          <p:cNvPicPr>
            <a:picLocks noChangeAspect="1" noChangeArrowheads="1"/>
          </p:cNvPicPr>
          <p:nvPr/>
        </p:nvPicPr>
        <p:blipFill>
          <a:blip r:embed="rId4" cstate="print"/>
          <a:srcRect/>
          <a:stretch>
            <a:fillRect/>
          </a:stretch>
        </p:blipFill>
        <p:spPr bwMode="auto">
          <a:xfrm>
            <a:off x="1507517" y="-1"/>
            <a:ext cx="1180407" cy="1180407"/>
          </a:xfrm>
          <a:prstGeom prst="rect">
            <a:avLst/>
          </a:prstGeom>
          <a:noFill/>
        </p:spPr>
      </p:pic>
      <p:pic>
        <p:nvPicPr>
          <p:cNvPr id="15" name="Slika 14">
            <a:extLst>
              <a:ext uri="{FF2B5EF4-FFF2-40B4-BE49-F238E27FC236}">
                <a16:creationId xmlns="" xmlns:a16="http://schemas.microsoft.com/office/drawing/2014/main" id="{4449350A-637D-44E1-98CC-9CB18603681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21082" y="482138"/>
            <a:ext cx="1912721" cy="341197"/>
          </a:xfrm>
          <a:prstGeom prst="rect">
            <a:avLst/>
          </a:prstGeom>
        </p:spPr>
      </p:pic>
      <p:pic>
        <p:nvPicPr>
          <p:cNvPr id="16" name="Picture 2" descr="MIZS_slovenščina">
            <a:extLst>
              <a:ext uri="{FF2B5EF4-FFF2-40B4-BE49-F238E27FC236}">
                <a16:creationId xmlns="" xmlns:a16="http://schemas.microsoft.com/office/drawing/2014/main" id="{2805C079-7AFB-4F0D-812E-A82657D246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5907" y="442880"/>
            <a:ext cx="2495894" cy="4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descr="Logo_EKP_socialni_sklad_SLO_slogan">
            <a:extLst>
              <a:ext uri="{FF2B5EF4-FFF2-40B4-BE49-F238E27FC236}">
                <a16:creationId xmlns="" xmlns:a16="http://schemas.microsoft.com/office/drawing/2014/main" id="{A2E32C6F-17CE-4E81-A267-69D2BA5B9F7D}"/>
              </a:ext>
            </a:extLst>
          </p:cNvPr>
          <p:cNvPicPr/>
          <p:nvPr/>
        </p:nvPicPr>
        <p:blipFill>
          <a:blip r:embed="rId7" cstate="print"/>
          <a:srcRect/>
          <a:stretch>
            <a:fillRect/>
          </a:stretch>
        </p:blipFill>
        <p:spPr bwMode="auto">
          <a:xfrm>
            <a:off x="9357115" y="0"/>
            <a:ext cx="2214207" cy="1052254"/>
          </a:xfrm>
          <a:prstGeom prst="rect">
            <a:avLst/>
          </a:prstGeom>
          <a:noFill/>
          <a:ln w="9525">
            <a:noFill/>
            <a:miter lim="800000"/>
            <a:headEnd/>
            <a:tailEnd/>
          </a:ln>
        </p:spPr>
      </p:pic>
      <p:pic>
        <p:nvPicPr>
          <p:cNvPr id="18" name="Slika 17" descr="cid:part5.CCD4ADCF.A8D7DF0D@pef.upr.si">
            <a:extLst>
              <a:ext uri="{FF2B5EF4-FFF2-40B4-BE49-F238E27FC236}">
                <a16:creationId xmlns="" xmlns:a16="http://schemas.microsoft.com/office/drawing/2014/main" id="{7320FFCC-CD81-4C48-BD28-98A94AFFDFC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0765" y="303060"/>
            <a:ext cx="1170573" cy="696221"/>
          </a:xfrm>
          <a:prstGeom prst="rect">
            <a:avLst/>
          </a:prstGeom>
          <a:noFill/>
          <a:ln>
            <a:noFill/>
          </a:ln>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36415" y="1344168"/>
            <a:ext cx="4031488" cy="4120896"/>
          </a:xfrm>
          <a:prstGeom prst="rect">
            <a:avLst/>
          </a:prstGeom>
        </p:spPr>
      </p:pic>
      <p:sp>
        <p:nvSpPr>
          <p:cNvPr id="3" name="PoljeZBesedilom 2"/>
          <p:cNvSpPr txBox="1"/>
          <p:nvPr/>
        </p:nvSpPr>
        <p:spPr>
          <a:xfrm>
            <a:off x="1410788" y="5573486"/>
            <a:ext cx="8882743" cy="369332"/>
          </a:xfrm>
          <a:prstGeom prst="rect">
            <a:avLst/>
          </a:prstGeom>
          <a:noFill/>
          <a:ln>
            <a:noFill/>
          </a:ln>
        </p:spPr>
        <p:txBody>
          <a:bodyPr wrap="square" rtlCol="0">
            <a:spAutoFit/>
          </a:bodyPr>
          <a:lstStyle/>
          <a:p>
            <a:r>
              <a:rPr lang="sl-SI" dirty="0" smtClean="0"/>
              <a:t>                                       Prstne igre z narisanimi obrazi na prstkih.</a:t>
            </a:r>
          </a:p>
        </p:txBody>
      </p:sp>
    </p:spTree>
    <p:extLst>
      <p:ext uri="{BB962C8B-B14F-4D97-AF65-F5344CB8AC3E}">
        <p14:creationId xmlns:p14="http://schemas.microsoft.com/office/powerpoint/2010/main" val="2528955004"/>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48452" y="917449"/>
            <a:ext cx="4303779" cy="5151121"/>
          </a:xfrm>
          <a:prstGeom prst="rect">
            <a:avLst/>
          </a:prstGeom>
        </p:spPr>
      </p:pic>
      <p:sp>
        <p:nvSpPr>
          <p:cNvPr id="3" name="PoljeZBesedilom 2"/>
          <p:cNvSpPr txBox="1"/>
          <p:nvPr/>
        </p:nvSpPr>
        <p:spPr>
          <a:xfrm>
            <a:off x="1666821" y="5823501"/>
            <a:ext cx="7785462" cy="400110"/>
          </a:xfrm>
          <a:prstGeom prst="rect">
            <a:avLst/>
          </a:prstGeom>
          <a:noFill/>
          <a:ln>
            <a:noFill/>
          </a:ln>
        </p:spPr>
        <p:txBody>
          <a:bodyPr wrap="square" rtlCol="0">
            <a:spAutoFit/>
          </a:bodyPr>
          <a:lstStyle/>
          <a:p>
            <a:r>
              <a:rPr lang="sl-SI" sz="2000" dirty="0" smtClean="0">
                <a:latin typeface="Times New Roman" pitchFamily="18" charset="0"/>
                <a:cs typeface="Times New Roman" pitchFamily="18" charset="0"/>
              </a:rPr>
              <a:t>       Slikanje s prstnimi barvami ob glasbi (</a:t>
            </a:r>
            <a:r>
              <a:rPr lang="sl-SI" sz="2000" dirty="0" err="1" smtClean="0">
                <a:latin typeface="Times New Roman" pitchFamily="18" charset="0"/>
                <a:cs typeface="Times New Roman" pitchFamily="18" charset="0"/>
              </a:rPr>
              <a:t>Beethooven</a:t>
            </a:r>
            <a:r>
              <a:rPr lang="sl-SI" sz="2000" dirty="0" smtClean="0">
                <a:latin typeface="Times New Roman" pitchFamily="18" charset="0"/>
                <a:cs typeface="Times New Roman" pitchFamily="18" charset="0"/>
              </a:rPr>
              <a:t>, </a:t>
            </a:r>
            <a:r>
              <a:rPr lang="sl-SI" sz="2000" dirty="0" err="1" smtClean="0">
                <a:latin typeface="Times New Roman" pitchFamily="18" charset="0"/>
                <a:cs typeface="Times New Roman" pitchFamily="18" charset="0"/>
              </a:rPr>
              <a:t>Symphony</a:t>
            </a:r>
            <a:r>
              <a:rPr lang="sl-SI" sz="2000" dirty="0" smtClean="0">
                <a:latin typeface="Times New Roman" pitchFamily="18" charset="0"/>
                <a:cs typeface="Times New Roman" pitchFamily="18" charset="0"/>
              </a:rPr>
              <a:t> No. 9).</a:t>
            </a:r>
          </a:p>
        </p:txBody>
      </p:sp>
    </p:spTree>
    <p:extLst>
      <p:ext uri="{BB962C8B-B14F-4D97-AF65-F5344CB8AC3E}">
        <p14:creationId xmlns:p14="http://schemas.microsoft.com/office/powerpoint/2010/main" val="394884182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1313688"/>
            <a:ext cx="10972800" cy="1143000"/>
          </a:xfrm>
        </p:spPr>
        <p:txBody>
          <a:bodyPr/>
          <a:lstStyle/>
          <a:p>
            <a:r>
              <a:rPr lang="sl-SI" sz="5400" b="1" dirty="0">
                <a:solidFill>
                  <a:schemeClr val="accent4">
                    <a:lumMod val="75000"/>
                  </a:schemeClr>
                </a:solidFill>
                <a:cs typeface="Times New Roman" panose="02020603050405020304" pitchFamily="18" charset="0"/>
              </a:rPr>
              <a:t>DIALOŠKOST</a:t>
            </a:r>
            <a:endParaRPr lang="sl-SI" dirty="0">
              <a:solidFill>
                <a:schemeClr val="accent4">
                  <a:lumMod val="75000"/>
                </a:schemeClr>
              </a:solidFill>
            </a:endParaRPr>
          </a:p>
        </p:txBody>
      </p:sp>
      <p:sp>
        <p:nvSpPr>
          <p:cNvPr id="3" name="Označba mesta vsebine 2"/>
          <p:cNvSpPr>
            <a:spLocks noGrp="1"/>
          </p:cNvSpPr>
          <p:nvPr>
            <p:ph idx="1"/>
          </p:nvPr>
        </p:nvSpPr>
        <p:spPr>
          <a:xfrm>
            <a:off x="609600" y="2837688"/>
            <a:ext cx="10972800" cy="4389120"/>
          </a:xfrm>
        </p:spPr>
        <p:txBody>
          <a:bodyPr/>
          <a:lstStyle/>
          <a:p>
            <a:pPr marL="0" indent="0" algn="just">
              <a:buNone/>
            </a:pPr>
            <a:r>
              <a:rPr lang="sl-SI" sz="2800" b="1" i="1" dirty="0"/>
              <a:t>Otroci pripovedujejo drug drugemu, vzgojiteljici in se navajajo na samostojno izražanje, poslušanje, sprejemanje mišljenja drugih, sproščenost ob </a:t>
            </a:r>
            <a:r>
              <a:rPr lang="sl-SI" sz="2800" b="1" i="1" dirty="0" smtClean="0">
                <a:latin typeface="Times New Roman" pitchFamily="18" charset="0"/>
                <a:cs typeface="Times New Roman" pitchFamily="18" charset="0"/>
              </a:rPr>
              <a:t>pripovedovanju kratke</a:t>
            </a:r>
            <a:r>
              <a:rPr lang="sl-SI" sz="2800" b="1" i="1" dirty="0" smtClean="0"/>
              <a:t> zgodbe </a:t>
            </a:r>
            <a:r>
              <a:rPr lang="sl-SI" sz="2800" b="1" i="1" dirty="0"/>
              <a:t>in se učijo sproščeno nastopati.</a:t>
            </a:r>
            <a:endParaRPr lang="sl-SI" dirty="0"/>
          </a:p>
        </p:txBody>
      </p:sp>
    </p:spTree>
    <p:extLst>
      <p:ext uri="{BB962C8B-B14F-4D97-AF65-F5344CB8AC3E}">
        <p14:creationId xmlns:p14="http://schemas.microsoft.com/office/powerpoint/2010/main" val="267429401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dirty="0">
                <a:cs typeface="Times New Roman" panose="02020603050405020304" pitchFamily="18" charset="0"/>
              </a:rPr>
              <a:t> </a:t>
            </a:r>
            <a:r>
              <a:rPr lang="sl-SI" sz="5400" b="1" dirty="0">
                <a:solidFill>
                  <a:schemeClr val="accent4">
                    <a:lumMod val="75000"/>
                  </a:schemeClr>
                </a:solidFill>
                <a:cs typeface="Times New Roman" panose="02020603050405020304" pitchFamily="18" charset="0"/>
              </a:rPr>
              <a:t>USTVARJALNOST</a:t>
            </a:r>
            <a:endParaRPr lang="sl-SI" dirty="0">
              <a:solidFill>
                <a:schemeClr val="accent4">
                  <a:lumMod val="75000"/>
                </a:schemeClr>
              </a:solidFill>
            </a:endParaRPr>
          </a:p>
        </p:txBody>
      </p:sp>
      <p:sp>
        <p:nvSpPr>
          <p:cNvPr id="3" name="Označba mesta vsebine 2"/>
          <p:cNvSpPr>
            <a:spLocks noGrp="1"/>
          </p:cNvSpPr>
          <p:nvPr>
            <p:ph idx="1"/>
          </p:nvPr>
        </p:nvSpPr>
        <p:spPr/>
        <p:txBody>
          <a:bodyPr/>
          <a:lstStyle/>
          <a:p>
            <a:r>
              <a:rPr lang="sl-SI" sz="2800" i="1" dirty="0">
                <a:latin typeface="Times New Roman" panose="02020603050405020304" pitchFamily="18" charset="0"/>
                <a:cs typeface="Times New Roman" panose="02020603050405020304" pitchFamily="18" charset="0"/>
              </a:rPr>
              <a:t>Izmislimo si svojo </a:t>
            </a:r>
            <a:r>
              <a:rPr lang="sl-SI" sz="2800" i="1" dirty="0" err="1">
                <a:latin typeface="Times New Roman" panose="02020603050405020304" pitchFamily="18" charset="0"/>
                <a:cs typeface="Times New Roman" panose="02020603050405020304" pitchFamily="18" charset="0"/>
              </a:rPr>
              <a:t>bibarijo</a:t>
            </a:r>
            <a:r>
              <a:rPr lang="sl-SI" sz="2800" i="1" dirty="0">
                <a:latin typeface="Times New Roman" panose="02020603050405020304" pitchFamily="18" charset="0"/>
                <a:cs typeface="Times New Roman" panose="02020603050405020304" pitchFamily="18" charset="0"/>
              </a:rPr>
              <a:t>, ki je nastala ob mešanju z žlicami, v kuharskem kotičku:</a:t>
            </a:r>
          </a:p>
          <a:p>
            <a:endParaRPr lang="sl-SI" sz="2800" b="1" dirty="0">
              <a:latin typeface="Times New Roman" panose="02020603050405020304" pitchFamily="18" charset="0"/>
              <a:cs typeface="Times New Roman" panose="02020603050405020304" pitchFamily="18" charset="0"/>
            </a:endParaRPr>
          </a:p>
          <a:p>
            <a:pPr marL="0" indent="0">
              <a:buNone/>
            </a:pPr>
            <a:r>
              <a:rPr lang="sl-SI" sz="2400" b="1" i="1" dirty="0"/>
              <a:t>Biba palačinke meša, vija, vaja, vija, </a:t>
            </a:r>
            <a:r>
              <a:rPr lang="sl-SI" sz="2400" b="1" i="1" dirty="0" err="1"/>
              <a:t>vak</a:t>
            </a:r>
            <a:r>
              <a:rPr lang="sl-SI" sz="2400" i="1" dirty="0"/>
              <a:t>. (mešamo s prsti po dlani</a:t>
            </a:r>
            <a:r>
              <a:rPr lang="sl-SI" sz="2400" i="1" dirty="0" smtClean="0"/>
              <a:t>)</a:t>
            </a:r>
          </a:p>
          <a:p>
            <a:pPr marL="0" indent="0">
              <a:buNone/>
            </a:pPr>
            <a:r>
              <a:rPr lang="sl-SI" sz="2400" b="1" i="1" dirty="0"/>
              <a:t>Biba </a:t>
            </a:r>
            <a:r>
              <a:rPr lang="sl-SI" sz="2400" b="1" i="1" dirty="0" smtClean="0"/>
              <a:t>palačinke peče, plosk, plosk, plosk, plosk.</a:t>
            </a:r>
            <a:r>
              <a:rPr lang="sl-SI" sz="2400" i="1" dirty="0" smtClean="0"/>
              <a:t> </a:t>
            </a:r>
            <a:r>
              <a:rPr lang="sl-SI" sz="2400" i="1" dirty="0"/>
              <a:t>(plosk po dlani, obračaš roko)</a:t>
            </a:r>
          </a:p>
          <a:p>
            <a:pPr marL="0" indent="0">
              <a:buNone/>
            </a:pPr>
            <a:r>
              <a:rPr lang="sl-SI" sz="2400" b="1" i="1" dirty="0" smtClean="0"/>
              <a:t>Biba palačinke maže, maže, maže, maže, maže. </a:t>
            </a:r>
            <a:r>
              <a:rPr lang="sl-SI" sz="2400" i="1" dirty="0" smtClean="0"/>
              <a:t>(z roko se božamo po dlani)</a:t>
            </a:r>
            <a:endParaRPr lang="sl-SI" sz="2400" i="1" dirty="0"/>
          </a:p>
          <a:p>
            <a:pPr marL="0" indent="0">
              <a:buNone/>
            </a:pPr>
            <a:r>
              <a:rPr lang="sl-SI" sz="2400" b="1" i="1" dirty="0"/>
              <a:t>Biba palačinke </a:t>
            </a:r>
            <a:r>
              <a:rPr lang="sl-SI" sz="2400" b="1" i="1" dirty="0" smtClean="0"/>
              <a:t>mota</a:t>
            </a:r>
            <a:r>
              <a:rPr lang="sl-SI" sz="2400" i="1" dirty="0" smtClean="0"/>
              <a:t>, </a:t>
            </a:r>
            <a:r>
              <a:rPr lang="sl-SI" sz="2400" b="1" i="1" dirty="0" smtClean="0"/>
              <a:t>mota, mota, mota, mota</a:t>
            </a:r>
            <a:r>
              <a:rPr lang="sl-SI" sz="2400" i="1" dirty="0" smtClean="0"/>
              <a:t>. </a:t>
            </a:r>
            <a:r>
              <a:rPr lang="sl-SI" sz="2400" i="1" dirty="0"/>
              <a:t>(oponašamo po dlani, kako motamo)</a:t>
            </a:r>
          </a:p>
          <a:p>
            <a:pPr marL="0" indent="0">
              <a:buNone/>
            </a:pPr>
            <a:r>
              <a:rPr lang="sl-SI" sz="2400" b="1" i="1" dirty="0" smtClean="0"/>
              <a:t>En </a:t>
            </a:r>
            <a:r>
              <a:rPr lang="sl-SI" sz="2400" b="1" i="1" dirty="0"/>
              <a:t>kos ti dobiš, enega pa mala </a:t>
            </a:r>
            <a:r>
              <a:rPr lang="sl-SI" sz="2400" b="1" i="1" dirty="0" err="1"/>
              <a:t>miiiiš</a:t>
            </a:r>
            <a:r>
              <a:rPr lang="sl-SI" sz="2400" b="1" i="1" dirty="0"/>
              <a:t>.</a:t>
            </a:r>
            <a:r>
              <a:rPr lang="sl-SI" sz="2400" i="1" dirty="0"/>
              <a:t>  (namesti besede ti, smo uporabili imena otrok naše skupine)</a:t>
            </a:r>
          </a:p>
          <a:p>
            <a:pPr marL="0" indent="0">
              <a:buNone/>
            </a:pPr>
            <a:endParaRPr lang="sl-SI" dirty="0"/>
          </a:p>
        </p:txBody>
      </p:sp>
    </p:spTree>
    <p:extLst>
      <p:ext uri="{BB962C8B-B14F-4D97-AF65-F5344CB8AC3E}">
        <p14:creationId xmlns:p14="http://schemas.microsoft.com/office/powerpoint/2010/main" val="409241352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400" b="1" u="sng" dirty="0">
                <a:solidFill>
                  <a:schemeClr val="accent4">
                    <a:lumMod val="75000"/>
                  </a:schemeClr>
                </a:solidFill>
              </a:rPr>
              <a:t>Opazovanja </a:t>
            </a:r>
            <a:r>
              <a:rPr lang="sl-SI" sz="5400" b="1" u="sng" dirty="0" smtClean="0">
                <a:solidFill>
                  <a:schemeClr val="accent4">
                    <a:lumMod val="75000"/>
                  </a:schemeClr>
                </a:solidFill>
              </a:rPr>
              <a:t>avtorice</a:t>
            </a:r>
            <a:endParaRPr lang="sl-SI" dirty="0">
              <a:solidFill>
                <a:schemeClr val="accent4">
                  <a:lumMod val="75000"/>
                </a:schemeClr>
              </a:solidFill>
            </a:endParaRPr>
          </a:p>
        </p:txBody>
      </p:sp>
      <p:sp>
        <p:nvSpPr>
          <p:cNvPr id="3" name="Označba mesta vsebine 2"/>
          <p:cNvSpPr>
            <a:spLocks noGrp="1"/>
          </p:cNvSpPr>
          <p:nvPr>
            <p:ph idx="1"/>
          </p:nvPr>
        </p:nvSpPr>
        <p:spPr/>
        <p:txBody>
          <a:bodyPr>
            <a:normAutofit fontScale="77500" lnSpcReduction="20000"/>
          </a:bodyPr>
          <a:lstStyle/>
          <a:p>
            <a:pPr marL="0" indent="0" algn="just">
              <a:buNone/>
            </a:pPr>
            <a:r>
              <a:rPr lang="sl-SI" sz="2800" dirty="0" smtClean="0"/>
              <a:t>Umetniški </a:t>
            </a:r>
            <a:r>
              <a:rPr lang="sl-SI" sz="2800" dirty="0"/>
              <a:t>program v skupini 1-2 letnikov  je zasnovala in izvedla avtorica </a:t>
            </a:r>
            <a:r>
              <a:rPr lang="sl-SI" sz="2800" b="1" dirty="0"/>
              <a:t>Tamara Kranjec.</a:t>
            </a:r>
            <a:r>
              <a:rPr lang="sl-SI" sz="2800" dirty="0"/>
              <a:t> Potekal je v izmenjujočem ritmu kratkih glasbenih ali recitacijskih vzpodbud avtorice,  ki je vmes dopuščala premore igre z </a:t>
            </a:r>
            <a:r>
              <a:rPr lang="sl-SI" sz="2800" dirty="0" err="1"/>
              <a:t>bibankami</a:t>
            </a:r>
            <a:r>
              <a:rPr lang="sl-SI" sz="2800" dirty="0"/>
              <a:t>, dotikalnicami, glasbeno-lutkovnimi utrinki, igre z zvočili, delo z rekviziti (sonček, petelinček, rutice-oblački, pletene prstne lutke, zvočila, pletena mavrica). Način dela z vdihom (nastop avtorice) in izdihom (igra, </a:t>
            </a:r>
            <a:r>
              <a:rPr lang="sl-SI" sz="2800" dirty="0" err="1"/>
              <a:t>imitacijska</a:t>
            </a:r>
            <a:r>
              <a:rPr lang="sl-SI" sz="2800" dirty="0"/>
              <a:t> igra, ki vodi v kreativno igro) dopušča komunikacijo med avtorico in otroci ter s tem interakcijo skozi dogajanje in omogoča socializacijo.</a:t>
            </a:r>
          </a:p>
          <a:p>
            <a:pPr marL="0" indent="0" algn="just">
              <a:buNone/>
            </a:pPr>
            <a:r>
              <a:rPr lang="sl-SI" sz="2800" dirty="0"/>
              <a:t> </a:t>
            </a:r>
          </a:p>
          <a:p>
            <a:pPr marL="0" indent="0" algn="just">
              <a:buNone/>
            </a:pPr>
            <a:r>
              <a:rPr lang="sl-SI" sz="2800" dirty="0"/>
              <a:t>V skupini so trije novinci, ki se šele uvajajo v vrtčevski ritem življenja. Skozi dejavnost in aktivno sodelovanje pozabijo na svoje bridkosti in se zavzeto vključujejo v dogajanje, preizkušanje rekvizitov, zvočil. Ob tem jim ves čas stojijo ob strani tudi vzgojiteljice, zaradi česar se čutijo varni, se opogumijo in sami pridejo, da jim avtorica nariše sončka na dlan ali pa celo skušajo sami pomagati risat na hrbet punčki, ki je na vrsti. Pri dotikalnicah oziroma </a:t>
            </a:r>
            <a:r>
              <a:rPr lang="sl-SI" sz="2800" dirty="0" err="1"/>
              <a:t>bibankah</a:t>
            </a:r>
            <a:r>
              <a:rPr lang="sl-SI" sz="2800" dirty="0"/>
              <a:t> na hrbtu ima večji učinek  peta </a:t>
            </a:r>
            <a:r>
              <a:rPr lang="sl-SI" sz="2800" dirty="0" err="1"/>
              <a:t>bibanka</a:t>
            </a:r>
            <a:r>
              <a:rPr lang="sl-SI" sz="2800" dirty="0"/>
              <a:t> kot njena recitacija.</a:t>
            </a:r>
          </a:p>
          <a:p>
            <a:pPr marL="0" indent="0">
              <a:buNone/>
            </a:pPr>
            <a:endParaRPr lang="sl-SI" dirty="0"/>
          </a:p>
        </p:txBody>
      </p:sp>
    </p:spTree>
    <p:extLst>
      <p:ext uri="{BB962C8B-B14F-4D97-AF65-F5344CB8AC3E}">
        <p14:creationId xmlns:p14="http://schemas.microsoft.com/office/powerpoint/2010/main" val="317152691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09600" y="890016"/>
            <a:ext cx="10972800" cy="5608320"/>
          </a:xfrm>
        </p:spPr>
        <p:txBody>
          <a:bodyPr>
            <a:normAutofit fontScale="77500" lnSpcReduction="20000"/>
          </a:bodyPr>
          <a:lstStyle/>
          <a:p>
            <a:pPr marL="0" indent="0" algn="just">
              <a:buNone/>
            </a:pPr>
            <a:r>
              <a:rPr lang="sl-SI" dirty="0"/>
              <a:t>Otroci sprejemajo izkušnjo glasbenega izvajanja, kjer odrasla oseba poje in sledijo vživljanju odrasle osebe v dogajanje in slike, povezane z vremenom. Že z začetnima uvodnima pesmicama je vidna njihova osredotočenost na izvajanje, ki ga srkajo z vsem bitjem. </a:t>
            </a:r>
          </a:p>
          <a:p>
            <a:pPr marL="0" indent="0" algn="just">
              <a:buNone/>
            </a:pPr>
            <a:r>
              <a:rPr lang="sl-SI" dirty="0"/>
              <a:t>Pri </a:t>
            </a:r>
            <a:r>
              <a:rPr lang="sl-SI" dirty="0" err="1"/>
              <a:t>bibankah</a:t>
            </a:r>
            <a:r>
              <a:rPr lang="sl-SI" dirty="0"/>
              <a:t> so sprva previdni, nato pa se čedalje bolj opogumljajo in se odločajo za risanje na dlan ali hrbet</a:t>
            </a:r>
            <a:r>
              <a:rPr lang="sl-SI" dirty="0" smtClean="0"/>
              <a:t>.</a:t>
            </a:r>
          </a:p>
          <a:p>
            <a:pPr marL="0" indent="0" algn="just">
              <a:buNone/>
            </a:pPr>
            <a:endParaRPr lang="sl-SI" dirty="0"/>
          </a:p>
          <a:p>
            <a:pPr marL="0" indent="0" algn="just">
              <a:buNone/>
            </a:pPr>
            <a:r>
              <a:rPr lang="sl-SI" dirty="0"/>
              <a:t>Pri dramatizaciji sonček – rutice dobesedno oživijo in kar skupinsko skrivajo sončka. Čutiti je močen val socializacije. Sonček najraje prekrivajo z ruticami na tleh, ta dimenzija jim je blizu. Le en dvoletni fantek v skupini razume premik dimenzije, kjer </a:t>
            </a:r>
            <a:r>
              <a:rPr lang="sl-SI" dirty="0" smtClean="0"/>
              <a:t>sončka - </a:t>
            </a:r>
            <a:r>
              <a:rPr lang="sl-SI" dirty="0"/>
              <a:t>lutko držimo visoko nad tlemi in pride ter ga skuša zakriti z rutico. Nato se mu pridružita še en ali dva otroka, sicer pa neka punčka sama pokaže na tla, kamor bi rada, da avtorica položi sončece. Ta igra bi lahko potekala v nedogled, vendar jo je potrebno prekiniti. </a:t>
            </a:r>
            <a:endParaRPr lang="sl-SI" dirty="0" smtClean="0"/>
          </a:p>
          <a:p>
            <a:pPr marL="0" indent="0" algn="just">
              <a:buNone/>
            </a:pPr>
            <a:endParaRPr lang="sl-SI" dirty="0"/>
          </a:p>
          <a:p>
            <a:pPr marL="0" indent="0" algn="just">
              <a:buNone/>
            </a:pPr>
            <a:r>
              <a:rPr lang="sl-SI" dirty="0"/>
              <a:t>Avtorica uvede element dežja. S kratko </a:t>
            </a:r>
            <a:r>
              <a:rPr lang="sl-SI" dirty="0" err="1"/>
              <a:t>bibanko</a:t>
            </a:r>
            <a:r>
              <a:rPr lang="sl-SI" dirty="0"/>
              <a:t> na dlani. In s kratko pesmico o dežju, ki jo pokažemo s telesom. </a:t>
            </a:r>
            <a:r>
              <a:rPr lang="sl-SI" dirty="0" err="1"/>
              <a:t>Bibanka</a:t>
            </a:r>
            <a:r>
              <a:rPr lang="sl-SI" dirty="0"/>
              <a:t> na dlani otroka popelje v svet, čuti, da je v njem umeščen, saj dežne kapljica padajo na njegovo dlan in se nato po njegovih prstih trkljajo na različne konce. Le ena se suši na njegovem nosku. Pomembna je, kot vse ostale in tudi on je del teh kapljic, saj ga je kapljica obiskala in se prav na njegovem nosku suši, povezuje ga do zadnjega z vsem, kar ga obdaja, na tem mestu z dežjem, ki pada.</a:t>
            </a:r>
          </a:p>
          <a:p>
            <a:pPr marL="0" indent="0">
              <a:buNone/>
            </a:pPr>
            <a:endParaRPr lang="sl-SI" dirty="0"/>
          </a:p>
        </p:txBody>
      </p:sp>
    </p:spTree>
    <p:extLst>
      <p:ext uri="{BB962C8B-B14F-4D97-AF65-F5344CB8AC3E}">
        <p14:creationId xmlns:p14="http://schemas.microsoft.com/office/powerpoint/2010/main" val="333690700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09600" y="975360"/>
            <a:ext cx="10972800" cy="5571744"/>
          </a:xfrm>
        </p:spPr>
        <p:txBody>
          <a:bodyPr>
            <a:normAutofit fontScale="70000" lnSpcReduction="20000"/>
          </a:bodyPr>
          <a:lstStyle/>
          <a:p>
            <a:pPr marL="0" indent="0" algn="just">
              <a:buNone/>
            </a:pPr>
            <a:r>
              <a:rPr lang="sl-SI" dirty="0"/>
              <a:t>V pesmici DEŽEK, DEŽNE KAPLJICE se drama z dlani prenese na celo telo. Sprva padajo kapljice samo na glavice (geografija telesa), nato se točijo z oblakov na tla in padajo, da kar pljuska vseokrog. (čof, čof, čof, </a:t>
            </a:r>
            <a:r>
              <a:rPr lang="sl-SI" dirty="0" err="1"/>
              <a:t>plinke</a:t>
            </a:r>
            <a:r>
              <a:rPr lang="sl-SI" dirty="0"/>
              <a:t>, </a:t>
            </a:r>
            <a:r>
              <a:rPr lang="sl-SI" dirty="0" err="1"/>
              <a:t>plonke</a:t>
            </a:r>
            <a:r>
              <a:rPr lang="sl-SI" dirty="0"/>
              <a:t>, </a:t>
            </a:r>
            <a:r>
              <a:rPr lang="sl-SI" dirty="0" err="1"/>
              <a:t>plinke</a:t>
            </a:r>
            <a:r>
              <a:rPr lang="sl-SI" dirty="0"/>
              <a:t>, </a:t>
            </a:r>
            <a:r>
              <a:rPr lang="sl-SI" dirty="0" err="1"/>
              <a:t>plonke</a:t>
            </a:r>
            <a:r>
              <a:rPr lang="sl-SI" dirty="0"/>
              <a:t> – dodamo vzklike, to otroke zelo motivira</a:t>
            </a:r>
            <a:r>
              <a:rPr lang="sl-SI" dirty="0" smtClean="0"/>
              <a:t>).. </a:t>
            </a:r>
            <a:r>
              <a:rPr lang="sl-SI" dirty="0"/>
              <a:t>Padajo tudi na nogice (geografija telesa), potem jih pije travica – delamo gibe k ustom in pijemo iz sklenjenih dlani, srkamo, čeprav vsi vemo, da travica pije dež s koreninami, ne kot človek, vendar tukaj zanemarimo realnost. Otrokom je gib popolnoma razumljiv in se vanj vživijo. S široko gesto se na koncu pesmice zahvalimo kapljicam neba. </a:t>
            </a:r>
            <a:endParaRPr lang="sl-SI" dirty="0" smtClean="0"/>
          </a:p>
          <a:p>
            <a:pPr marL="0" indent="0" algn="just">
              <a:buNone/>
            </a:pPr>
            <a:endParaRPr lang="sl-SI" dirty="0"/>
          </a:p>
          <a:p>
            <a:pPr marL="0" indent="0" algn="just">
              <a:buNone/>
            </a:pPr>
            <a:r>
              <a:rPr lang="sl-SI" dirty="0"/>
              <a:t>Na vrsti so zvočila za dež in sonce. Postopoma jih avtorica privleče na dan, da zaslišimo različno udarjanje kapljic, ki je lahko zdaj močnejše, zdaj šibkejše. Lahko je v obliki curka (deževne palice »</a:t>
            </a:r>
            <a:r>
              <a:rPr lang="sl-SI" dirty="0" err="1"/>
              <a:t>škrobotajke</a:t>
            </a:r>
            <a:r>
              <a:rPr lang="sl-SI" dirty="0"/>
              <a:t>«) ali </a:t>
            </a:r>
            <a:r>
              <a:rPr lang="sl-SI" dirty="0" err="1"/>
              <a:t>škrobotanje</a:t>
            </a:r>
            <a:r>
              <a:rPr lang="sl-SI" dirty="0"/>
              <a:t> in škrebljanje, ki ju dobimo z bobenčkom iz lepenke – škatle sirčka. Za točo in debelejše kapljice lahko uporabimo bambusove paličice. Veriga ponazarja grmenje, njen hitri spust ob škatlo pa strelo. </a:t>
            </a:r>
            <a:r>
              <a:rPr lang="sl-SI" dirty="0" smtClean="0"/>
              <a:t>Za </a:t>
            </a:r>
            <a:r>
              <a:rPr lang="sl-SI" dirty="0"/>
              <a:t>zvok sonca uporabimo tibetanske činele. Ko trknemo eno ob drugo, se skozi prostor zasliši svetel, kompakten, zdravilen, očiščujoč zvok, njegov učinek je podoben učinku sonca po dolgih mračnih dnevih dežja. </a:t>
            </a:r>
            <a:endParaRPr lang="sl-SI" dirty="0" smtClean="0"/>
          </a:p>
          <a:p>
            <a:pPr marL="0" indent="0" algn="just">
              <a:buNone/>
            </a:pPr>
            <a:endParaRPr lang="sl-SI" dirty="0"/>
          </a:p>
          <a:p>
            <a:pPr marL="0" indent="0" algn="just">
              <a:buNone/>
            </a:pPr>
            <a:r>
              <a:rPr lang="sl-SI" dirty="0"/>
              <a:t>Otroci zvočila z zanimanjem in veseljem prijemajo v roke in jih preizkušajo. S prstnimi lutkami, ki zaporedoma zjutraj kukajo skozi okno in gledajo, kakšno vreme je zunaj, pove avtorica kratko prstno igro, kjer nastopata tudi zvočili za blisk, grmenje in strelo. Ob izvajanju prstne igre z zvočili otroci spoznavajo nove besede. »Grmi, se bliska, strela udari.« Veriga, ki grmi z rožljanjem ob škatlo, otroke zelo prevzame, še bolj jih fascinira njen hitri spust ob škatlo, kjer »strela udari.« Gibe večkrat ponovimo in ob njih tudi besede »grmi, strela udari«. Verigo otroci občutijo kot nevarno, do nje imajo strahospoštovanje. </a:t>
            </a:r>
            <a:r>
              <a:rPr lang="sl-SI" dirty="0" smtClean="0"/>
              <a:t>Težka </a:t>
            </a:r>
            <a:r>
              <a:rPr lang="sl-SI" dirty="0"/>
              <a:t>je in gromka in vendar jo želijo preizkusiti. </a:t>
            </a:r>
          </a:p>
        </p:txBody>
      </p:sp>
    </p:spTree>
    <p:extLst>
      <p:ext uri="{BB962C8B-B14F-4D97-AF65-F5344CB8AC3E}">
        <p14:creationId xmlns:p14="http://schemas.microsoft.com/office/powerpoint/2010/main" val="240784110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09600" y="999744"/>
            <a:ext cx="10972800" cy="5559552"/>
          </a:xfrm>
        </p:spPr>
        <p:txBody>
          <a:bodyPr>
            <a:normAutofit fontScale="85000" lnSpcReduction="20000"/>
          </a:bodyPr>
          <a:lstStyle/>
          <a:p>
            <a:pPr marL="0" indent="0" algn="just">
              <a:buNone/>
            </a:pPr>
            <a:r>
              <a:rPr lang="sl-SI" dirty="0" smtClean="0"/>
              <a:t>S </a:t>
            </a:r>
            <a:r>
              <a:rPr lang="sl-SI" dirty="0"/>
              <a:t>pesmico KAPLJAŠ, ŠKREBLJAŠ, CURLJAŠ še enkrat preizkusimo zvočila za dež. Otroci pozorno poslušajo, saj v pesmici opisujemo dež, ki pada na ljutomerski vrtec. </a:t>
            </a:r>
            <a:r>
              <a:rPr lang="sl-SI" dirty="0" smtClean="0"/>
              <a:t>Ko </a:t>
            </a:r>
            <a:r>
              <a:rPr lang="sl-SI" dirty="0"/>
              <a:t>zvočila pospravljamo, otroci radi sodelujejo. Vedo, kam posamezno zvočilo spada. </a:t>
            </a:r>
            <a:r>
              <a:rPr lang="sl-SI" dirty="0" smtClean="0"/>
              <a:t>Nato </a:t>
            </a:r>
            <a:r>
              <a:rPr lang="sl-SI" dirty="0"/>
              <a:t>iz vreče prikličemo še mavrico s pesmico SKOZI DEŽNE KAPLJE </a:t>
            </a:r>
            <a:r>
              <a:rPr lang="sl-SI" dirty="0" smtClean="0"/>
              <a:t>…</a:t>
            </a:r>
          </a:p>
          <a:p>
            <a:pPr marL="0" indent="0" algn="just">
              <a:buNone/>
            </a:pPr>
            <a:endParaRPr lang="sl-SI" dirty="0"/>
          </a:p>
          <a:p>
            <a:pPr marL="0" indent="0" algn="just">
              <a:buNone/>
            </a:pPr>
            <a:r>
              <a:rPr lang="sl-SI" dirty="0"/>
              <a:t>Mavrico razprostremo po prostoru. Pletena je in prijetna na otip. Otroci jo držijo, opazujejo barve. Skušajo jo držati čim višje pod nebom. Ko jo razpneva z vzgojiteljico, imajo otroci končno proste roke, postavljajo se pod mavrico, stojijo pod njo ali pod njo tekajo ven in noter. Nato njihovo gibanje avtorica pospremi s pesmico POD MAVRIČNIM MOSTIČKOM, kjer se zvrstijo razne živali. Tu bi lahko že nastopilo igranje vlog skozi igro, kjer bi otroci nastopali v različnih vlogah živali, jih oponašali v hoji - kot kužki, mucki, polžki, žirafe, sloni, mravljice, vendar bi to zahtevalo posebno pozornost in uvajanje, tukaj se omeni le kot ena od možnosti izpeljave dogajanja pod mavrico.  </a:t>
            </a:r>
            <a:r>
              <a:rPr lang="sl-SI" dirty="0" smtClean="0"/>
              <a:t>Ko </a:t>
            </a:r>
            <a:r>
              <a:rPr lang="sl-SI" dirty="0"/>
              <a:t>mavrico pospravimo nazaj v vrečo, se primemo za rokice in v krogu še malo porajamo na pesmico SONČECE RUMENO (izšla v zbirki En, en, ti pa pojdeš ven! pri založbi Didakta iz Radovljice, 2005</a:t>
            </a:r>
            <a:r>
              <a:rPr lang="sl-SI" dirty="0" smtClean="0"/>
              <a:t>). </a:t>
            </a:r>
            <a:r>
              <a:rPr lang="sl-SI" dirty="0"/>
              <a:t>Otroci imajo pri tej </a:t>
            </a:r>
            <a:r>
              <a:rPr lang="sl-SI" dirty="0" err="1"/>
              <a:t>rajanki</a:t>
            </a:r>
            <a:r>
              <a:rPr lang="sl-SI" dirty="0"/>
              <a:t> svoje asociacije, krog jih spominja na že znana doživetja in rajanja v krogu, poskoki jih spomnijo na zajčke. </a:t>
            </a:r>
          </a:p>
        </p:txBody>
      </p:sp>
    </p:spTree>
    <p:extLst>
      <p:ext uri="{BB962C8B-B14F-4D97-AF65-F5344CB8AC3E}">
        <p14:creationId xmlns:p14="http://schemas.microsoft.com/office/powerpoint/2010/main" val="72512793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14528" y="292608"/>
            <a:ext cx="11167872" cy="6565392"/>
          </a:xfrm>
        </p:spPr>
        <p:txBody>
          <a:bodyPr>
            <a:normAutofit fontScale="70000" lnSpcReduction="20000"/>
          </a:bodyPr>
          <a:lstStyle/>
          <a:p>
            <a:pPr marL="0" indent="0" algn="just">
              <a:buNone/>
            </a:pPr>
            <a:r>
              <a:rPr lang="sl-SI" sz="2900" dirty="0"/>
              <a:t>Tukaj bi lahko </a:t>
            </a:r>
            <a:r>
              <a:rPr lang="sl-SI" sz="2900" dirty="0" err="1"/>
              <a:t>rajanko</a:t>
            </a:r>
            <a:r>
              <a:rPr lang="sl-SI" sz="2900" dirty="0"/>
              <a:t> začeli tako, da izberemo rožico, ki čepi sredi kroga. Na »EN, DVA, TRI, POJDI VEN ZDAJ TI!« rožica – izbrani otrok vstane iz počepa in vsi ga-jo občudujemo: »Joj, kako lepa vrtnica, kako diši, </a:t>
            </a:r>
            <a:r>
              <a:rPr lang="sl-SI" sz="2900" dirty="0" err="1"/>
              <a:t>a</a:t>
            </a:r>
            <a:r>
              <a:rPr lang="sl-SI" sz="2900" dirty="0" err="1" smtClean="0"/>
              <a:t>čiha</a:t>
            </a:r>
            <a:r>
              <a:rPr lang="sl-SI" sz="2900" dirty="0"/>
              <a:t>!« In nato je na vrsti drugi otrok, ki počepne sredi kroga, v vlogi marjetice, spominčice, tulipana, raznoraznih rožic, ki jih otroci poznajo iz družinskega življenja in skupnih </a:t>
            </a:r>
            <a:r>
              <a:rPr lang="sl-SI" sz="2900" dirty="0" smtClean="0"/>
              <a:t>vrtčevskih </a:t>
            </a:r>
            <a:r>
              <a:rPr lang="sl-SI" sz="2900" dirty="0"/>
              <a:t>sprehodov. </a:t>
            </a:r>
            <a:endParaRPr lang="sl-SI" sz="2900" dirty="0" smtClean="0"/>
          </a:p>
          <a:p>
            <a:pPr marL="0" indent="0" algn="just">
              <a:buNone/>
            </a:pPr>
            <a:endParaRPr lang="sl-SI" sz="2900" dirty="0"/>
          </a:p>
          <a:p>
            <a:pPr marL="0" indent="0" algn="just">
              <a:buNone/>
            </a:pPr>
            <a:r>
              <a:rPr lang="sl-SI" sz="2900" dirty="0"/>
              <a:t>Sončece pospravimo ob peti pesmici NA KONCU VEČERNE ODEJE v »rdečo pižamo«, ga zavijemo v oranžno rutico, ker zahaja, rdi, nato pa potone v mrak modrih rutic, s katerimi ga prekrijemo, zavijemo in spravimo spat. Spravljanje spat je otrokom in vsem nam znan obred dneva – zaključka dneva. Sonček gre spat in tudi mi gremo spat, se oblečemo v pižamo, se zavijemo, pokrijemo in ugasnemo luč. Ko smo majhni, nas drugi spravljajo spat, kakor smo mi storili s sončkom. In vse to dogajanje je otrokom samo po sebi umevno. </a:t>
            </a:r>
            <a:r>
              <a:rPr lang="sl-SI" sz="2900" dirty="0" smtClean="0"/>
              <a:t>Znano </a:t>
            </a:r>
            <a:r>
              <a:rPr lang="sl-SI" sz="2900" dirty="0"/>
              <a:t>je in varno, lahko ga </a:t>
            </a:r>
            <a:r>
              <a:rPr lang="sl-SI" sz="2900" dirty="0" smtClean="0"/>
              <a:t>ponotranjijo.</a:t>
            </a:r>
          </a:p>
          <a:p>
            <a:pPr marL="0" indent="0" algn="just">
              <a:buNone/>
            </a:pPr>
            <a:endParaRPr lang="sl-SI" sz="2900" dirty="0"/>
          </a:p>
          <a:p>
            <a:pPr marL="0" indent="0" algn="just">
              <a:buNone/>
            </a:pPr>
            <a:r>
              <a:rPr lang="sl-SI" sz="2900" dirty="0"/>
              <a:t>Naše srečanje je trajalo skoraj celo uro, saj smo si vmes vzeli čas tudi za »izdih« oziroma za igro, opazovanje, sodelovanje, odziv, preizkušanje. Otroci so aktivno in z zanimanjem sodelovali in dojemali ves potek našega druženja. Lepo vzpostavljajo komunikacijo z novo odraslo osebo v skupini in aktivno in z zanimanjem vpijajo nova znanja in doživetja. Posamezne sklope tematskega rajanja je priporočljivo in vredno ponavljati, saj bodo s tem otroci utrjevali besedni zaklad in posamezne pojme hitro povezali z gibanjem, zvoki, predmeti. </a:t>
            </a:r>
            <a:r>
              <a:rPr lang="sl-SI" sz="2900" dirty="0" smtClean="0"/>
              <a:t>Pri </a:t>
            </a:r>
            <a:r>
              <a:rPr lang="sl-SI" sz="2900" dirty="0"/>
              <a:t>uvajanju zvočil moramo biti previdni, da kakšen od predmetov med morebitnim »</a:t>
            </a:r>
            <a:r>
              <a:rPr lang="sl-SI" sz="2900" dirty="0" err="1"/>
              <a:t>cufanjem</a:t>
            </a:r>
            <a:r>
              <a:rPr lang="sl-SI" sz="2900" dirty="0"/>
              <a:t>« in vnetim sodelovanjem ne odleti komu v obraz, kar se rado zgodi pri vsej tej vedoželjnosti, ki se nabere v grozd na enem kupu. Na zalogi imejmo mokro cunjo, ki jo pritisnemo na buško. Vsi jo pihamo in vsi skupaj tolažimo otroka, ki je prizadet. Sočutje spada k socializaciji, kajti ne more nam vendar biti vseeno, kako se tudi nekdo drug poleg nas počuti. </a:t>
            </a:r>
          </a:p>
          <a:p>
            <a:pPr marL="0" indent="0">
              <a:buNone/>
            </a:pPr>
            <a:endParaRPr lang="sl-SI" dirty="0"/>
          </a:p>
        </p:txBody>
      </p:sp>
    </p:spTree>
    <p:extLst>
      <p:ext uri="{BB962C8B-B14F-4D97-AF65-F5344CB8AC3E}">
        <p14:creationId xmlns:p14="http://schemas.microsoft.com/office/powerpoint/2010/main" val="78104752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1262743" y="704088"/>
            <a:ext cx="10972800" cy="1143000"/>
          </a:xfrm>
        </p:spPr>
        <p:txBody>
          <a:bodyPr/>
          <a:lstStyle/>
          <a:p>
            <a:endParaRPr lang="sl-SI" dirty="0"/>
          </a:p>
        </p:txBody>
      </p:sp>
      <p:sp>
        <p:nvSpPr>
          <p:cNvPr id="3" name="Označba mesta vsebine 2"/>
          <p:cNvSpPr>
            <a:spLocks noGrp="1"/>
          </p:cNvSpPr>
          <p:nvPr>
            <p:ph idx="1"/>
          </p:nvPr>
        </p:nvSpPr>
        <p:spPr>
          <a:xfrm>
            <a:off x="-25603200" y="1935480"/>
            <a:ext cx="37185600" cy="6555377"/>
          </a:xfrm>
        </p:spPr>
        <p:txBody>
          <a:bodyPr/>
          <a:lstStyle/>
          <a:p>
            <a:pPr marL="0" indent="0" algn="r">
              <a:buNone/>
            </a:pPr>
            <a:r>
              <a:rPr lang="sr-Latn-ME" sz="2800" dirty="0"/>
              <a:t>Dokumentacijsko gradivo projekta</a:t>
            </a:r>
          </a:p>
          <a:p>
            <a:pPr marL="0" indent="0">
              <a:buNone/>
            </a:pPr>
            <a:endParaRPr lang="sr-Latn-ME" sz="2800" dirty="0"/>
          </a:p>
          <a:p>
            <a:pPr marL="0" indent="0" algn="r">
              <a:buNone/>
            </a:pPr>
            <a:r>
              <a:rPr lang="sr-Latn-ME" sz="2800" b="1" dirty="0"/>
              <a:t>Razvijanje sporazumevalnih zmožnosti </a:t>
            </a:r>
          </a:p>
          <a:p>
            <a:pPr marL="0" indent="0" algn="r">
              <a:buNone/>
            </a:pPr>
            <a:r>
              <a:rPr lang="sr-Latn-ME" sz="2800" b="1" dirty="0"/>
              <a:t>s kulturno-umetnostno </a:t>
            </a:r>
            <a:r>
              <a:rPr lang="sr-Latn-ME" sz="2800" b="1" dirty="0" smtClean="0"/>
              <a:t>vzgojo</a:t>
            </a:r>
          </a:p>
          <a:p>
            <a:pPr marL="0" indent="0" algn="r">
              <a:buNone/>
            </a:pPr>
            <a:endParaRPr lang="sr-Latn-ME" sz="2800" b="1" dirty="0"/>
          </a:p>
          <a:p>
            <a:pPr marL="0" indent="0" algn="r">
              <a:buNone/>
            </a:pPr>
            <a:r>
              <a:rPr lang="sr-Latn-ME" sz="2800" b="1" dirty="0" smtClean="0"/>
              <a:t>Šolsko leto 2019/20</a:t>
            </a:r>
            <a:endParaRPr lang="sl-SI" sz="2800" b="1" dirty="0"/>
          </a:p>
          <a:p>
            <a:endParaRPr lang="sl-SI" dirty="0"/>
          </a:p>
        </p:txBody>
      </p:sp>
      <p:pic>
        <p:nvPicPr>
          <p:cNvPr id="11" name="Picture 2" descr="MIZS_slovenščina">
            <a:extLst>
              <a:ext uri="{FF2B5EF4-FFF2-40B4-BE49-F238E27FC236}">
                <a16:creationId xmlns="" xmlns:a16="http://schemas.microsoft.com/office/drawing/2014/main" id="{2805C079-7AFB-4F0D-812E-A82657D246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5412" y="686304"/>
            <a:ext cx="2168293" cy="35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Logo_EKP_socialni_sklad_SLO_slogan">
            <a:extLst>
              <a:ext uri="{FF2B5EF4-FFF2-40B4-BE49-F238E27FC236}">
                <a16:creationId xmlns="" xmlns:a16="http://schemas.microsoft.com/office/drawing/2014/main" id="{A2E32C6F-17CE-4E81-A267-69D2BA5B9F7D}"/>
              </a:ext>
            </a:extLst>
          </p:cNvPr>
          <p:cNvPicPr/>
          <p:nvPr/>
        </p:nvPicPr>
        <p:blipFill>
          <a:blip r:embed="rId3" cstate="print"/>
          <a:srcRect/>
          <a:stretch>
            <a:fillRect/>
          </a:stretch>
        </p:blipFill>
        <p:spPr bwMode="auto">
          <a:xfrm>
            <a:off x="9573246" y="229570"/>
            <a:ext cx="2214207" cy="1052254"/>
          </a:xfrm>
          <a:prstGeom prst="rect">
            <a:avLst/>
          </a:prstGeom>
          <a:noFill/>
          <a:ln w="9525">
            <a:noFill/>
            <a:miter lim="800000"/>
            <a:headEnd/>
            <a:tailEnd/>
          </a:ln>
        </p:spPr>
      </p:pic>
      <p:pic>
        <p:nvPicPr>
          <p:cNvPr id="13" name="Slika 12">
            <a:extLst>
              <a:ext uri="{FF2B5EF4-FFF2-40B4-BE49-F238E27FC236}">
                <a16:creationId xmlns="" xmlns:a16="http://schemas.microsoft.com/office/drawing/2014/main" id="{4449350A-637D-44E1-98CC-9CB18603681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903717" y="681643"/>
            <a:ext cx="1630086" cy="318614"/>
          </a:xfrm>
          <a:prstGeom prst="rect">
            <a:avLst/>
          </a:prstGeom>
        </p:spPr>
      </p:pic>
      <p:pic>
        <p:nvPicPr>
          <p:cNvPr id="14" name="Slika 13" descr="cid:part5.CCD4ADCF.A8D7DF0D@pef.upr.si">
            <a:extLst>
              <a:ext uri="{FF2B5EF4-FFF2-40B4-BE49-F238E27FC236}">
                <a16:creationId xmlns="" xmlns:a16="http://schemas.microsoft.com/office/drawing/2014/main" id="{7320FFCC-CD81-4C48-BD28-98A94AFFDFC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48" y="469313"/>
            <a:ext cx="1170573" cy="696221"/>
          </a:xfrm>
          <a:prstGeom prst="rect">
            <a:avLst/>
          </a:prstGeom>
          <a:noFill/>
          <a:ln>
            <a:noFill/>
          </a:ln>
        </p:spPr>
      </p:pic>
      <p:pic>
        <p:nvPicPr>
          <p:cNvPr id="15" name="Picture 2" descr="Rezultat iskanja slik za logotip filozofske fakultete v Ljubljani"/>
          <p:cNvPicPr>
            <a:picLocks noChangeAspect="1" noChangeArrowheads="1"/>
          </p:cNvPicPr>
          <p:nvPr/>
        </p:nvPicPr>
        <p:blipFill>
          <a:blip r:embed="rId6" cstate="print"/>
          <a:srcRect/>
          <a:stretch>
            <a:fillRect/>
          </a:stretch>
        </p:blipFill>
        <p:spPr bwMode="auto">
          <a:xfrm>
            <a:off x="1507517" y="232756"/>
            <a:ext cx="1180407" cy="1180407"/>
          </a:xfrm>
          <a:prstGeom prst="rect">
            <a:avLst/>
          </a:prstGeom>
          <a:noFill/>
        </p:spPr>
      </p:pic>
      <p:pic>
        <p:nvPicPr>
          <p:cNvPr id="16" name="Slika 15" descr="C:\Users\Petra\Desktop\PETIDA\logo\logo petida-01 (1).jpg"/>
          <p:cNvPicPr/>
          <p:nvPr/>
        </p:nvPicPr>
        <p:blipFill>
          <a:blip r:embed="rId7" cstate="print"/>
          <a:srcRect/>
          <a:stretch>
            <a:fillRect/>
          </a:stretch>
        </p:blipFill>
        <p:spPr bwMode="auto">
          <a:xfrm>
            <a:off x="249382" y="305017"/>
            <a:ext cx="1203394" cy="925266"/>
          </a:xfrm>
          <a:prstGeom prst="rect">
            <a:avLst/>
          </a:prstGeom>
          <a:noFill/>
          <a:ln w="9525">
            <a:noFill/>
            <a:miter lim="800000"/>
            <a:headEnd/>
            <a:tailEnd/>
          </a:ln>
        </p:spPr>
      </p:pic>
      <p:sp>
        <p:nvSpPr>
          <p:cNvPr id="17" name="Pravokotnik 16"/>
          <p:cNvSpPr/>
          <p:nvPr/>
        </p:nvSpPr>
        <p:spPr>
          <a:xfrm>
            <a:off x="615143" y="6258472"/>
            <a:ext cx="7861074" cy="307777"/>
          </a:xfrm>
          <a:prstGeom prst="rect">
            <a:avLst/>
          </a:prstGeom>
        </p:spPr>
        <p:txBody>
          <a:bodyPr wrap="square">
            <a:spAutoFit/>
          </a:bodyPr>
          <a:lstStyle/>
          <a:p>
            <a:r>
              <a:rPr lang="sl-SI" sz="1400" dirty="0" smtClean="0"/>
              <a:t>Operacijo sofinancirata Republika Slovenija in Evropska unija iz Evropskega socialnega sklada. </a:t>
            </a:r>
            <a:endParaRPr lang="sl-SI" sz="1400" dirty="0"/>
          </a:p>
        </p:txBody>
      </p:sp>
    </p:spTree>
    <p:extLst>
      <p:ext uri="{BB962C8B-B14F-4D97-AF65-F5344CB8AC3E}">
        <p14:creationId xmlns:p14="http://schemas.microsoft.com/office/powerpoint/2010/main" val="31564177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pPr marL="0" indent="0" algn="r">
              <a:buNone/>
            </a:pPr>
            <a:r>
              <a:rPr lang="sl-SI" sz="3600" b="1" dirty="0">
                <a:latin typeface="Times New Roman" panose="02020603050405020304" pitchFamily="18" charset="0"/>
                <a:cs typeface="Times New Roman" panose="02020603050405020304" pitchFamily="18" charset="0"/>
              </a:rPr>
              <a:t>Ustvarjalci:</a:t>
            </a:r>
            <a:br>
              <a:rPr lang="sl-SI" sz="3600" b="1" dirty="0">
                <a:latin typeface="Times New Roman" panose="02020603050405020304" pitchFamily="18" charset="0"/>
                <a:cs typeface="Times New Roman" panose="02020603050405020304" pitchFamily="18" charset="0"/>
              </a:rPr>
            </a:br>
            <a:r>
              <a:rPr lang="sl-SI" sz="3200" b="1" dirty="0">
                <a:latin typeface="Times New Roman" panose="02020603050405020304" pitchFamily="18" charset="0"/>
                <a:cs typeface="Times New Roman" panose="02020603050405020304" pitchFamily="18" charset="0"/>
              </a:rPr>
              <a:t>Vrtec Ljutomer</a:t>
            </a:r>
            <a:r>
              <a:rPr lang="sl-SI" sz="3600" dirty="0">
                <a:latin typeface="Times New Roman" panose="02020603050405020304" pitchFamily="18" charset="0"/>
                <a:cs typeface="Times New Roman" panose="02020603050405020304" pitchFamily="18" charset="0"/>
              </a:rPr>
              <a:t/>
            </a:r>
            <a:br>
              <a:rPr lang="sl-SI" sz="3600" dirty="0">
                <a:latin typeface="Times New Roman" panose="02020603050405020304" pitchFamily="18" charset="0"/>
                <a:cs typeface="Times New Roman" panose="02020603050405020304" pitchFamily="18" charset="0"/>
              </a:rPr>
            </a:br>
            <a:r>
              <a:rPr lang="sl-SI" sz="2800" dirty="0">
                <a:latin typeface="Times New Roman" panose="02020603050405020304" pitchFamily="18" charset="0"/>
                <a:cs typeface="Times New Roman" panose="02020603050405020304" pitchFamily="18" charset="0"/>
              </a:rPr>
              <a:t>skupina otrok starih 1 - 2leti</a:t>
            </a:r>
            <a:br>
              <a:rPr lang="sl-SI" sz="2800" dirty="0">
                <a:latin typeface="Times New Roman" panose="02020603050405020304" pitchFamily="18" charset="0"/>
                <a:cs typeface="Times New Roman" panose="02020603050405020304" pitchFamily="18" charset="0"/>
              </a:rPr>
            </a:br>
            <a:r>
              <a:rPr lang="sl-SI" sz="2800" dirty="0">
                <a:latin typeface="Times New Roman" panose="02020603050405020304" pitchFamily="18" charset="0"/>
                <a:cs typeface="Times New Roman" panose="02020603050405020304" pitchFamily="18" charset="0"/>
              </a:rPr>
              <a:t>Sinja Kosi, Jožica </a:t>
            </a:r>
            <a:r>
              <a:rPr lang="sl-SI" sz="2800" dirty="0" err="1">
                <a:latin typeface="Times New Roman" panose="02020603050405020304" pitchFamily="18" charset="0"/>
                <a:cs typeface="Times New Roman" panose="02020603050405020304" pitchFamily="18" charset="0"/>
              </a:rPr>
              <a:t>Svatina</a:t>
            </a:r>
            <a:r>
              <a:rPr lang="sl-SI" sz="2800" dirty="0">
                <a:latin typeface="Times New Roman" panose="02020603050405020304" pitchFamily="18" charset="0"/>
                <a:cs typeface="Times New Roman" panose="02020603050405020304" pitchFamily="18" charset="0"/>
              </a:rPr>
              <a:t>, Simona Štampar, vzgojiteljice</a:t>
            </a:r>
            <a:br>
              <a:rPr lang="sl-SI" sz="2800" dirty="0">
                <a:latin typeface="Times New Roman" panose="02020603050405020304" pitchFamily="18" charset="0"/>
                <a:cs typeface="Times New Roman" panose="02020603050405020304" pitchFamily="18" charset="0"/>
              </a:rPr>
            </a:br>
            <a:r>
              <a:rPr lang="sl-SI" sz="2800" dirty="0">
                <a:latin typeface="Times New Roman" panose="02020603050405020304" pitchFamily="18" charset="0"/>
                <a:cs typeface="Times New Roman" panose="02020603050405020304" pitchFamily="18" charset="0"/>
              </a:rPr>
              <a:t>Ksenja Kosi Viher, pomočnica ravnateljice </a:t>
            </a:r>
            <a:br>
              <a:rPr lang="sl-SI" sz="2800" dirty="0">
                <a:latin typeface="Times New Roman" panose="02020603050405020304" pitchFamily="18" charset="0"/>
                <a:cs typeface="Times New Roman" panose="02020603050405020304" pitchFamily="18" charset="0"/>
              </a:rPr>
            </a:br>
            <a:r>
              <a:rPr lang="sl-SI" sz="2800" dirty="0">
                <a:latin typeface="Times New Roman" panose="02020603050405020304" pitchFamily="18" charset="0"/>
                <a:cs typeface="Times New Roman" panose="02020603050405020304" pitchFamily="18" charset="0"/>
              </a:rPr>
              <a:t/>
            </a:r>
            <a:br>
              <a:rPr lang="sl-SI" sz="2800" dirty="0">
                <a:latin typeface="Times New Roman" panose="02020603050405020304" pitchFamily="18" charset="0"/>
                <a:cs typeface="Times New Roman" panose="02020603050405020304" pitchFamily="18" charset="0"/>
              </a:rPr>
            </a:br>
            <a:r>
              <a:rPr lang="sl-SI" sz="2800" b="1" dirty="0">
                <a:latin typeface="Times New Roman" panose="02020603050405020304" pitchFamily="18" charset="0"/>
                <a:cs typeface="Times New Roman" panose="02020603050405020304" pitchFamily="18" charset="0"/>
              </a:rPr>
              <a:t>Umetnica: </a:t>
            </a:r>
            <a:r>
              <a:rPr lang="sl-SI" sz="2800" dirty="0">
                <a:latin typeface="Times New Roman" panose="02020603050405020304" pitchFamily="18" charset="0"/>
                <a:cs typeface="Times New Roman" panose="02020603050405020304" pitchFamily="18" charset="0"/>
              </a:rPr>
              <a:t>Špela Frlic</a:t>
            </a:r>
            <a:br>
              <a:rPr lang="sl-SI" sz="2800" dirty="0">
                <a:latin typeface="Times New Roman" panose="02020603050405020304" pitchFamily="18" charset="0"/>
                <a:cs typeface="Times New Roman" panose="02020603050405020304" pitchFamily="18" charset="0"/>
              </a:rPr>
            </a:br>
            <a:r>
              <a:rPr lang="sl-SI" sz="2800" b="1" dirty="0">
                <a:latin typeface="Times New Roman" panose="02020603050405020304" pitchFamily="18" charset="0"/>
                <a:cs typeface="Times New Roman" panose="02020603050405020304" pitchFamily="18" charset="0"/>
              </a:rPr>
              <a:t>Strokovna podpora:</a:t>
            </a:r>
            <a:r>
              <a:rPr lang="sl-SI" sz="2800" dirty="0">
                <a:latin typeface="Times New Roman" panose="02020603050405020304" pitchFamily="18" charset="0"/>
                <a:cs typeface="Times New Roman" panose="02020603050405020304" pitchFamily="18" charset="0"/>
              </a:rPr>
              <a:t> Darja Štirn, Petra Štirn </a:t>
            </a:r>
            <a:r>
              <a:rPr lang="sl-SI" sz="2800" dirty="0" err="1">
                <a:latin typeface="Times New Roman" panose="02020603050405020304" pitchFamily="18" charset="0"/>
                <a:cs typeface="Times New Roman" panose="02020603050405020304" pitchFamily="18" charset="0"/>
              </a:rPr>
              <a:t>Janota</a:t>
            </a:r>
            <a:r>
              <a:rPr lang="sl-SI" sz="2800" dirty="0">
                <a:latin typeface="Times New Roman" panose="02020603050405020304" pitchFamily="18" charset="0"/>
                <a:cs typeface="Times New Roman" panose="02020603050405020304" pitchFamily="18" charset="0"/>
              </a:rPr>
              <a:t>, Robi Kroflič </a:t>
            </a:r>
            <a:br>
              <a:rPr lang="sl-SI" sz="2800" dirty="0">
                <a:latin typeface="Times New Roman" panose="02020603050405020304" pitchFamily="18" charset="0"/>
                <a:cs typeface="Times New Roman" panose="02020603050405020304" pitchFamily="18" charset="0"/>
              </a:rPr>
            </a:br>
            <a:r>
              <a:rPr lang="sl-SI" sz="2000" dirty="0">
                <a:latin typeface="Times New Roman" panose="02020603050405020304" pitchFamily="18" charset="0"/>
                <a:cs typeface="Times New Roman" panose="02020603050405020304" pitchFamily="18" charset="0"/>
              </a:rPr>
              <a:t>UL FF in Zavod PETIDA </a:t>
            </a:r>
            <a:r>
              <a:rPr lang="sl-SI" sz="2800" dirty="0">
                <a:latin typeface="Times New Roman" panose="02020603050405020304" pitchFamily="18" charset="0"/>
                <a:cs typeface="Times New Roman" panose="02020603050405020304" pitchFamily="18" charset="0"/>
              </a:rPr>
              <a:t/>
            </a:r>
            <a:br>
              <a:rPr lang="sl-SI" sz="2800" dirty="0">
                <a:latin typeface="Times New Roman" panose="02020603050405020304" pitchFamily="18" charset="0"/>
                <a:cs typeface="Times New Roman" panose="02020603050405020304" pitchFamily="18" charset="0"/>
              </a:rPr>
            </a:br>
            <a:endParaRPr lang="sl-SI" dirty="0"/>
          </a:p>
        </p:txBody>
      </p:sp>
    </p:spTree>
    <p:extLst>
      <p:ext uri="{BB962C8B-B14F-4D97-AF65-F5344CB8AC3E}">
        <p14:creationId xmlns:p14="http://schemas.microsoft.com/office/powerpoint/2010/main" val="12471374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704088"/>
            <a:ext cx="9692640" cy="722376"/>
          </a:xfrm>
        </p:spPr>
        <p:txBody>
          <a:bodyPr>
            <a:noAutofit/>
          </a:bodyPr>
          <a:lstStyle/>
          <a:p>
            <a:r>
              <a:rPr lang="sl-SI" sz="3600" b="1" dirty="0">
                <a:solidFill>
                  <a:schemeClr val="accent4">
                    <a:lumMod val="75000"/>
                  </a:schemeClr>
                </a:solidFill>
                <a:cs typeface="Times New Roman" panose="02020603050405020304" pitchFamily="18" charset="0"/>
              </a:rPr>
              <a:t>KURIKULARNO PODROČJE: </a:t>
            </a:r>
            <a:endParaRPr lang="sl-SI" sz="3200" dirty="0">
              <a:solidFill>
                <a:schemeClr val="accent4">
                  <a:lumMod val="75000"/>
                </a:schemeClr>
              </a:solidFill>
            </a:endParaRPr>
          </a:p>
        </p:txBody>
      </p:sp>
      <p:sp>
        <p:nvSpPr>
          <p:cNvPr id="3" name="Označba mesta vsebine 2"/>
          <p:cNvSpPr>
            <a:spLocks noGrp="1"/>
          </p:cNvSpPr>
          <p:nvPr>
            <p:ph idx="1"/>
          </p:nvPr>
        </p:nvSpPr>
        <p:spPr>
          <a:xfrm>
            <a:off x="451104" y="1426464"/>
            <a:ext cx="10972800" cy="2145792"/>
          </a:xfrm>
        </p:spPr>
        <p:txBody>
          <a:bodyPr>
            <a:normAutofit/>
          </a:bodyPr>
          <a:lstStyle/>
          <a:p>
            <a:pPr marL="27432" indent="0">
              <a:buNone/>
            </a:pPr>
            <a:r>
              <a:rPr lang="sl-SI" sz="2400" b="1" dirty="0"/>
              <a:t>UMETNOST</a:t>
            </a:r>
            <a:r>
              <a:rPr lang="sl-SI" sz="2400" dirty="0"/>
              <a:t> – dramska umetnost v povezavi z ostalimi področji kurikuluma.</a:t>
            </a:r>
          </a:p>
          <a:p>
            <a:pPr marL="0" lvl="0" indent="0">
              <a:buNone/>
            </a:pPr>
            <a:r>
              <a:rPr lang="sl-SI" sz="2400" b="1" dirty="0"/>
              <a:t>      Cilji: </a:t>
            </a:r>
          </a:p>
          <a:p>
            <a:pPr lvl="0"/>
            <a:r>
              <a:rPr lang="sl-SI" sz="2400" dirty="0"/>
              <a:t>doživljanje, spoznavanje in uživanje v umetnosti;</a:t>
            </a:r>
          </a:p>
          <a:p>
            <a:pPr lvl="0"/>
            <a:r>
              <a:rPr lang="sl-SI" sz="2400" dirty="0"/>
              <a:t>spodbujanje radovednosti in veselja do umetniških dejavnosti, umetnosti in različnosti</a:t>
            </a:r>
            <a:r>
              <a:rPr lang="sl-SI" sz="2400" dirty="0" smtClean="0"/>
              <a:t>.</a:t>
            </a:r>
            <a:endParaRPr lang="sl-SI" sz="2400" dirty="0"/>
          </a:p>
        </p:txBody>
      </p:sp>
      <p:sp>
        <p:nvSpPr>
          <p:cNvPr id="6" name="Naslov 1"/>
          <p:cNvSpPr txBox="1">
            <a:spLocks/>
          </p:cNvSpPr>
          <p:nvPr/>
        </p:nvSpPr>
        <p:spPr>
          <a:xfrm>
            <a:off x="530352" y="3563112"/>
            <a:ext cx="10814304" cy="722376"/>
          </a:xfrm>
          <a:prstGeom prst="rect">
            <a:avLst/>
          </a:prstGeom>
        </p:spPr>
        <p:txBody>
          <a:bodyPr vert="horz" lIns="0" rIns="0" bIns="0" rtlCol="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sl-SI" sz="3600" b="1" dirty="0" smtClean="0">
                <a:solidFill>
                  <a:schemeClr val="accent4">
                    <a:lumMod val="75000"/>
                  </a:schemeClr>
                </a:solidFill>
                <a:cs typeface="Times New Roman" panose="02020603050405020304" pitchFamily="18" charset="0"/>
              </a:rPr>
              <a:t>MEDPODROČNE POVEZAVE: </a:t>
            </a:r>
            <a:r>
              <a:rPr lang="sl-SI" sz="2400" b="1" dirty="0" smtClean="0">
                <a:solidFill>
                  <a:schemeClr val="tx1"/>
                </a:solidFill>
                <a:cs typeface="Times New Roman" panose="02020603050405020304" pitchFamily="18" charset="0"/>
              </a:rPr>
              <a:t>Jezik, družba, gibanje</a:t>
            </a:r>
            <a:r>
              <a:rPr lang="sl-SI" sz="4000" b="1" dirty="0" smtClean="0">
                <a:solidFill>
                  <a:schemeClr val="accent4">
                    <a:lumMod val="75000"/>
                  </a:schemeClr>
                </a:solidFill>
                <a:cs typeface="Times New Roman" panose="02020603050405020304" pitchFamily="18" charset="0"/>
              </a:rPr>
              <a:t>  </a:t>
            </a:r>
            <a:endParaRPr lang="sl-SI" sz="3600" dirty="0">
              <a:solidFill>
                <a:schemeClr val="accent4">
                  <a:lumMod val="75000"/>
                </a:schemeClr>
              </a:solidFill>
            </a:endParaRPr>
          </a:p>
        </p:txBody>
      </p:sp>
      <p:sp>
        <p:nvSpPr>
          <p:cNvPr id="7" name="Označba mesta vsebine 2"/>
          <p:cNvSpPr txBox="1">
            <a:spLocks/>
          </p:cNvSpPr>
          <p:nvPr/>
        </p:nvSpPr>
        <p:spPr>
          <a:xfrm>
            <a:off x="128016" y="4383024"/>
            <a:ext cx="10972800" cy="2310384"/>
          </a:xfrm>
          <a:prstGeom prst="rect">
            <a:avLst/>
          </a:prstGeom>
        </p:spPr>
        <p:txBody>
          <a:bodyPr vert="horz" rtlCol="0">
            <a:normAutofit fontScale="85000" lnSpcReduction="2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1" algn="just">
              <a:buFont typeface="Arial" panose="020B0604020202020204" pitchFamily="34" charset="0"/>
              <a:buChar char="•"/>
            </a:pPr>
            <a:r>
              <a:rPr lang="sl-SI" sz="2800" dirty="0">
                <a:latin typeface="Times New Roman" panose="02020603050405020304" pitchFamily="18" charset="0"/>
                <a:cs typeface="Times New Roman" panose="02020603050405020304" pitchFamily="18" charset="0"/>
              </a:rPr>
              <a:t>Poslušanje, razumevanje in doživljanje jezika. </a:t>
            </a:r>
          </a:p>
          <a:p>
            <a:pPr lvl="1" algn="just">
              <a:buFont typeface="Arial" panose="020B0604020202020204" pitchFamily="34" charset="0"/>
              <a:buChar char="•"/>
            </a:pPr>
            <a:r>
              <a:rPr lang="sl-SI" sz="2800" dirty="0"/>
              <a:t>Otrok ima možnost razvijati sposobnosti in načine za vzpostavljanje, vzdrževanje in uživanje v prijateljskih odnosih z enim ali več otroki (kar vključuje reševanje problemov, pogajanje in dogovarjanje, razumevanje in sprejemanje stališč, vedenja in občutij drugih, menjavanje vlog, vljudnost v medsebojnem komuniciranju itn.).</a:t>
            </a:r>
          </a:p>
          <a:p>
            <a:pPr lvl="1" algn="just">
              <a:buFont typeface="Arial" panose="020B0604020202020204" pitchFamily="34" charset="0"/>
              <a:buChar char="•"/>
            </a:pPr>
            <a:r>
              <a:rPr lang="sl-SI" sz="2800" dirty="0"/>
              <a:t>Omogočanje in spodbujanje gibalne dejavnosti otrok.</a:t>
            </a:r>
            <a:endParaRPr lang="sl-SI" dirty="0"/>
          </a:p>
        </p:txBody>
      </p:sp>
    </p:spTree>
    <p:extLst>
      <p:ext uri="{BB962C8B-B14F-4D97-AF65-F5344CB8AC3E}">
        <p14:creationId xmlns:p14="http://schemas.microsoft.com/office/powerpoint/2010/main" val="74439226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73024" y="1740408"/>
            <a:ext cx="10972800" cy="4389120"/>
          </a:xfrm>
        </p:spPr>
        <p:txBody>
          <a:bodyPr/>
          <a:lstStyle/>
          <a:p>
            <a:pPr marL="0" indent="0">
              <a:buNone/>
            </a:pPr>
            <a:r>
              <a:rPr lang="sl-SI" sz="2400" dirty="0">
                <a:latin typeface="Times New Roman" panose="02020603050405020304" pitchFamily="18" charset="0"/>
                <a:cs typeface="Times New Roman" panose="02020603050405020304" pitchFamily="18" charset="0"/>
              </a:rPr>
              <a:t>Izobraževalni cilji: </a:t>
            </a:r>
          </a:p>
          <a:p>
            <a:pPr marL="457200" lvl="0" indent="-457200">
              <a:buFont typeface="Arial" panose="020B0604020202020204" pitchFamily="34" charset="0"/>
              <a:buChar char="•"/>
            </a:pPr>
            <a:r>
              <a:rPr lang="sl-SI" sz="2400" dirty="0"/>
              <a:t>razvijanje sposobnosti umetniškega izražanja čutnega, čustvenega in miselnega doživljanja, spoznavanje z umetnikom, obisk umetniških prireditev (lutkovnih in dramskih predstav v nivoju vrtca).</a:t>
            </a:r>
          </a:p>
          <a:p>
            <a:endParaRPr lang="sl-SI" sz="2400" dirty="0">
              <a:latin typeface="Times New Roman" panose="02020603050405020304" pitchFamily="18" charset="0"/>
              <a:cs typeface="Times New Roman" panose="02020603050405020304" pitchFamily="18" charset="0"/>
            </a:endParaRPr>
          </a:p>
          <a:p>
            <a:pPr marL="0" indent="0">
              <a:buNone/>
            </a:pPr>
            <a:r>
              <a:rPr lang="sl-SI" sz="2400" dirty="0">
                <a:latin typeface="Times New Roman" panose="02020603050405020304" pitchFamily="18" charset="0"/>
                <a:cs typeface="Times New Roman" panose="02020603050405020304" pitchFamily="18" charset="0"/>
              </a:rPr>
              <a:t>Vzgojni cilji na ravni posameznega otroka:</a:t>
            </a:r>
          </a:p>
          <a:p>
            <a:pPr marL="342900" indent="-342900">
              <a:buFont typeface="Arial" panose="020B0604020202020204" pitchFamily="34" charset="0"/>
              <a:buChar char="•"/>
            </a:pPr>
            <a:r>
              <a:rPr lang="sl-SI" sz="2400" dirty="0">
                <a:latin typeface="Times New Roman" panose="02020603050405020304" pitchFamily="18" charset="0"/>
                <a:cs typeface="Times New Roman" panose="02020603050405020304" pitchFamily="18" charset="0"/>
              </a:rPr>
              <a:t>Sproščenost</a:t>
            </a:r>
          </a:p>
          <a:p>
            <a:pPr marL="342900" indent="-342900">
              <a:buFont typeface="Arial" panose="020B0604020202020204" pitchFamily="34" charset="0"/>
              <a:buChar char="•"/>
            </a:pPr>
            <a:r>
              <a:rPr lang="sl-SI" sz="2400" dirty="0">
                <a:latin typeface="Times New Roman" panose="02020603050405020304" pitchFamily="18" charset="0"/>
                <a:cs typeface="Times New Roman" panose="02020603050405020304" pitchFamily="18" charset="0"/>
              </a:rPr>
              <a:t>Lažje izražanje občutkov</a:t>
            </a:r>
          </a:p>
          <a:p>
            <a:pPr marL="342900" indent="-342900">
              <a:buFont typeface="Arial" panose="020B0604020202020204" pitchFamily="34" charset="0"/>
              <a:buChar char="•"/>
            </a:pPr>
            <a:r>
              <a:rPr lang="sl-SI" sz="2400" dirty="0">
                <a:latin typeface="Times New Roman" panose="02020603050405020304" pitchFamily="18" charset="0"/>
                <a:cs typeface="Times New Roman" panose="02020603050405020304" pitchFamily="18" charset="0"/>
              </a:rPr>
              <a:t>Zaupanje vase</a:t>
            </a:r>
          </a:p>
          <a:p>
            <a:endParaRPr lang="sl-SI" dirty="0"/>
          </a:p>
        </p:txBody>
      </p:sp>
    </p:spTree>
    <p:extLst>
      <p:ext uri="{BB962C8B-B14F-4D97-AF65-F5344CB8AC3E}">
        <p14:creationId xmlns:p14="http://schemas.microsoft.com/office/powerpoint/2010/main" val="52582130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1557528"/>
            <a:ext cx="10972800" cy="1143000"/>
          </a:xfrm>
        </p:spPr>
        <p:txBody>
          <a:bodyPr>
            <a:normAutofit fontScale="90000"/>
          </a:bodyPr>
          <a:lstStyle/>
          <a:p>
            <a:r>
              <a:rPr lang="sl-SI" sz="5400" b="1" dirty="0">
                <a:solidFill>
                  <a:schemeClr val="accent4">
                    <a:lumMod val="75000"/>
                  </a:schemeClr>
                </a:solidFill>
              </a:rPr>
              <a:t>UPORABLJENI DIDAKTIČNI PRISTOPI</a:t>
            </a:r>
            <a:r>
              <a:rPr lang="sl-SI" sz="5400" b="1" dirty="0" smtClean="0">
                <a:solidFill>
                  <a:schemeClr val="accent4">
                    <a:lumMod val="75000"/>
                  </a:schemeClr>
                </a:solidFill>
              </a:rPr>
              <a:t>:</a:t>
            </a:r>
            <a:endParaRPr lang="sl-SI" dirty="0"/>
          </a:p>
        </p:txBody>
      </p:sp>
      <p:sp>
        <p:nvSpPr>
          <p:cNvPr id="3" name="Označba mesta vsebine 2"/>
          <p:cNvSpPr>
            <a:spLocks noGrp="1"/>
          </p:cNvSpPr>
          <p:nvPr>
            <p:ph idx="1"/>
          </p:nvPr>
        </p:nvSpPr>
        <p:spPr>
          <a:xfrm>
            <a:off x="609600" y="3032760"/>
            <a:ext cx="10972800" cy="4389120"/>
          </a:xfrm>
        </p:spPr>
        <p:txBody>
          <a:bodyPr/>
          <a:lstStyle/>
          <a:p>
            <a:pPr lvl="0"/>
            <a:r>
              <a:rPr lang="sl-SI" dirty="0"/>
              <a:t>otrok spremlja, opazuje oziroma posluša, kako ustvarja vzgojitelj, umetnik,</a:t>
            </a:r>
          </a:p>
          <a:p>
            <a:pPr lvl="0"/>
            <a:r>
              <a:rPr lang="sl-SI" dirty="0"/>
              <a:t>otrok ustvarja oziroma poustvarja skupaj z vzgojiteljem, umetnikom,</a:t>
            </a:r>
          </a:p>
          <a:p>
            <a:pPr lvl="0"/>
            <a:r>
              <a:rPr lang="sl-SI" dirty="0"/>
              <a:t>lutko.</a:t>
            </a:r>
          </a:p>
          <a:p>
            <a:pPr marL="0" indent="0">
              <a:buNone/>
            </a:pPr>
            <a:endParaRPr lang="sl-SI" dirty="0"/>
          </a:p>
        </p:txBody>
      </p:sp>
    </p:spTree>
    <p:extLst>
      <p:ext uri="{BB962C8B-B14F-4D97-AF65-F5344CB8AC3E}">
        <p14:creationId xmlns:p14="http://schemas.microsoft.com/office/powerpoint/2010/main" val="338263512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dirty="0">
                <a:solidFill>
                  <a:schemeClr val="accent4">
                    <a:lumMod val="75000"/>
                  </a:schemeClr>
                </a:solidFill>
                <a:cs typeface="Times New Roman" panose="02020603050405020304" pitchFamily="18" charset="0"/>
              </a:rPr>
              <a:t>OBČUTLJIVOST</a:t>
            </a:r>
            <a:endParaRPr lang="sl-SI" dirty="0">
              <a:solidFill>
                <a:schemeClr val="accent4">
                  <a:lumMod val="75000"/>
                </a:schemeClr>
              </a:solidFill>
            </a:endParaRPr>
          </a:p>
        </p:txBody>
      </p:sp>
      <p:sp>
        <p:nvSpPr>
          <p:cNvPr id="3" name="Označba mesta vsebine 2"/>
          <p:cNvSpPr>
            <a:spLocks noGrp="1"/>
          </p:cNvSpPr>
          <p:nvPr>
            <p:ph idx="1"/>
          </p:nvPr>
        </p:nvSpPr>
        <p:spPr/>
        <p:txBody>
          <a:bodyPr>
            <a:normAutofit fontScale="62500" lnSpcReduction="20000"/>
          </a:bodyPr>
          <a:lstStyle/>
          <a:p>
            <a:pPr marL="0" indent="0">
              <a:buNone/>
            </a:pPr>
            <a:r>
              <a:rPr lang="sl-SI" b="1" dirty="0"/>
              <a:t>DEJAVNOST VZGOJITELJA:</a:t>
            </a:r>
          </a:p>
          <a:p>
            <a:pPr lvl="0"/>
            <a:r>
              <a:rPr lang="sl-SI" dirty="0"/>
              <a:t>opazovanje otrok,</a:t>
            </a:r>
          </a:p>
          <a:p>
            <a:pPr lvl="0"/>
            <a:r>
              <a:rPr lang="sl-SI" dirty="0"/>
              <a:t>posredovanje </a:t>
            </a:r>
            <a:r>
              <a:rPr lang="sl-SI" dirty="0" err="1"/>
              <a:t>bibarij</a:t>
            </a:r>
            <a:r>
              <a:rPr lang="sl-SI" dirty="0"/>
              <a:t> otrokom,</a:t>
            </a:r>
          </a:p>
          <a:p>
            <a:pPr lvl="0"/>
            <a:r>
              <a:rPr lang="sl-SI" dirty="0"/>
              <a:t>spodbujanje otrok k aktivnemu vključevanju pri igri </a:t>
            </a:r>
            <a:r>
              <a:rPr lang="sl-SI" dirty="0" err="1"/>
              <a:t>bibarij</a:t>
            </a:r>
            <a:r>
              <a:rPr lang="sl-SI" dirty="0"/>
              <a:t>,</a:t>
            </a:r>
          </a:p>
          <a:p>
            <a:pPr lvl="0"/>
            <a:r>
              <a:rPr lang="sl-SI" dirty="0"/>
              <a:t>opazovanje verbalne in neverbalne komunikacije med otroki,</a:t>
            </a:r>
          </a:p>
          <a:p>
            <a:pPr lvl="0"/>
            <a:r>
              <a:rPr lang="sl-SI" dirty="0"/>
              <a:t>omogočanje obiska umetnika v skupini.</a:t>
            </a:r>
          </a:p>
          <a:p>
            <a:pPr marL="0" indent="0">
              <a:buNone/>
            </a:pPr>
            <a:endParaRPr lang="sl-SI" b="1" dirty="0"/>
          </a:p>
          <a:p>
            <a:pPr marL="0" indent="0">
              <a:buNone/>
            </a:pPr>
            <a:r>
              <a:rPr lang="sl-SI" b="1" dirty="0"/>
              <a:t>DEJAVNOSTI UMETNIKA oziroma KULTURNE INSTITUCIJE:</a:t>
            </a:r>
          </a:p>
          <a:p>
            <a:pPr lvl="0"/>
            <a:r>
              <a:rPr lang="sl-SI" dirty="0"/>
              <a:t>spoznavanje z umetnikom in izvedba delavnice z otroki,</a:t>
            </a:r>
          </a:p>
          <a:p>
            <a:pPr lvl="0"/>
            <a:r>
              <a:rPr lang="sl-SI" dirty="0"/>
              <a:t>diskusija ob ugotovitvah  vzgojiteljice,</a:t>
            </a:r>
          </a:p>
          <a:p>
            <a:pPr lvl="0"/>
            <a:r>
              <a:rPr lang="sl-SI" dirty="0"/>
              <a:t>usmeritve, predlogi o vzajemnem sodelovanju.</a:t>
            </a:r>
          </a:p>
          <a:p>
            <a:pPr marL="0" indent="0">
              <a:buNone/>
            </a:pPr>
            <a:r>
              <a:rPr lang="sl-SI" dirty="0"/>
              <a:t> </a:t>
            </a:r>
          </a:p>
          <a:p>
            <a:pPr marL="0" indent="0">
              <a:buNone/>
            </a:pPr>
            <a:r>
              <a:rPr lang="sl-SI" b="1" dirty="0"/>
              <a:t>DEJAVNOSTI OTROK</a:t>
            </a:r>
          </a:p>
          <a:p>
            <a:pPr lvl="0"/>
            <a:r>
              <a:rPr lang="sl-SI" dirty="0"/>
              <a:t>otroci poslušajo, opazujejo,</a:t>
            </a:r>
          </a:p>
          <a:p>
            <a:pPr lvl="0"/>
            <a:r>
              <a:rPr lang="sl-SI" dirty="0"/>
              <a:t>verbalno in telesno izražajo svoja občutja,</a:t>
            </a:r>
          </a:p>
          <a:p>
            <a:pPr lvl="0"/>
            <a:r>
              <a:rPr lang="sl-SI" dirty="0"/>
              <a:t>otroci se ob lutki sprostijo, preusmerijo pozornost, jo sprejmejo kot maskoto skupine.</a:t>
            </a:r>
          </a:p>
          <a:p>
            <a:pPr marL="0" indent="0">
              <a:buNone/>
            </a:pPr>
            <a:endParaRPr lang="sl-SI" dirty="0"/>
          </a:p>
        </p:txBody>
      </p:sp>
    </p:spTree>
    <p:extLst>
      <p:ext uri="{BB962C8B-B14F-4D97-AF65-F5344CB8AC3E}">
        <p14:creationId xmlns:p14="http://schemas.microsoft.com/office/powerpoint/2010/main" val="488910482"/>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728" y="2182368"/>
            <a:ext cx="3251200" cy="2438400"/>
          </a:xfrm>
          <a:prstGeom prst="rect">
            <a:avLst/>
          </a:prstGeom>
        </p:spPr>
      </p:pic>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056" y="2182368"/>
            <a:ext cx="3251200" cy="2438400"/>
          </a:xfrm>
          <a:prstGeom prst="rect">
            <a:avLst/>
          </a:prstGeom>
        </p:spPr>
      </p:pic>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384" y="2182368"/>
            <a:ext cx="3251200" cy="2438400"/>
          </a:xfrm>
          <a:prstGeom prst="rect">
            <a:avLst/>
          </a:prstGeom>
        </p:spPr>
      </p:pic>
      <p:sp>
        <p:nvSpPr>
          <p:cNvPr id="5" name="PoljeZBesedilom 4"/>
          <p:cNvSpPr txBox="1"/>
          <p:nvPr/>
        </p:nvSpPr>
        <p:spPr>
          <a:xfrm>
            <a:off x="617728" y="4805172"/>
            <a:ext cx="3251200" cy="369332"/>
          </a:xfrm>
          <a:prstGeom prst="rect">
            <a:avLst/>
          </a:prstGeom>
          <a:noFill/>
          <a:ln>
            <a:solidFill>
              <a:schemeClr val="bg2"/>
            </a:solidFill>
          </a:ln>
        </p:spPr>
        <p:txBody>
          <a:bodyPr wrap="square" rtlCol="0">
            <a:spAutoFit/>
          </a:bodyPr>
          <a:lstStyle/>
          <a:p>
            <a:r>
              <a:rPr lang="sl-SI" dirty="0" smtClean="0"/>
              <a:t>Dramatizacija </a:t>
            </a:r>
            <a:r>
              <a:rPr lang="sl-SI" dirty="0"/>
              <a:t>R</a:t>
            </a:r>
            <a:r>
              <a:rPr lang="sl-SI" dirty="0" smtClean="0"/>
              <a:t>deče jabolko. </a:t>
            </a:r>
          </a:p>
        </p:txBody>
      </p:sp>
      <p:sp>
        <p:nvSpPr>
          <p:cNvPr id="6" name="PoljeZBesedilom 5"/>
          <p:cNvSpPr txBox="1"/>
          <p:nvPr/>
        </p:nvSpPr>
        <p:spPr>
          <a:xfrm>
            <a:off x="4385056" y="4805172"/>
            <a:ext cx="3251200" cy="369332"/>
          </a:xfrm>
          <a:prstGeom prst="rect">
            <a:avLst/>
          </a:prstGeom>
          <a:noFill/>
          <a:ln>
            <a:solidFill>
              <a:schemeClr val="bg2"/>
            </a:solidFill>
          </a:ln>
        </p:spPr>
        <p:txBody>
          <a:bodyPr wrap="square" rtlCol="0">
            <a:spAutoFit/>
          </a:bodyPr>
          <a:lstStyle/>
          <a:p>
            <a:r>
              <a:rPr lang="sl-SI" dirty="0" smtClean="0"/>
              <a:t>Leze, leze, polžek počasi…</a:t>
            </a:r>
          </a:p>
        </p:txBody>
      </p:sp>
      <p:sp>
        <p:nvSpPr>
          <p:cNvPr id="7" name="PoljeZBesedilom 6"/>
          <p:cNvSpPr txBox="1"/>
          <p:nvPr/>
        </p:nvSpPr>
        <p:spPr>
          <a:xfrm>
            <a:off x="8152384" y="4792980"/>
            <a:ext cx="3251200" cy="369332"/>
          </a:xfrm>
          <a:prstGeom prst="rect">
            <a:avLst/>
          </a:prstGeom>
          <a:noFill/>
          <a:ln>
            <a:solidFill>
              <a:schemeClr val="bg2"/>
            </a:solidFill>
          </a:ln>
        </p:spPr>
        <p:txBody>
          <a:bodyPr wrap="square" rtlCol="0">
            <a:spAutoFit/>
          </a:bodyPr>
          <a:lstStyle/>
          <a:p>
            <a:r>
              <a:rPr lang="sl-SI" dirty="0" smtClean="0"/>
              <a:t>Igramo se s prstki… </a:t>
            </a:r>
          </a:p>
        </p:txBody>
      </p:sp>
    </p:spTree>
    <p:extLst>
      <p:ext uri="{BB962C8B-B14F-4D97-AF65-F5344CB8AC3E}">
        <p14:creationId xmlns:p14="http://schemas.microsoft.com/office/powerpoint/2010/main" val="287541299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33984" y="960120"/>
            <a:ext cx="11074400" cy="2295144"/>
          </a:xfrm>
        </p:spPr>
        <p:txBody>
          <a:bodyPr>
            <a:normAutofit/>
          </a:bodyPr>
          <a:lstStyle/>
          <a:p>
            <a:r>
              <a:rPr lang="sl-SI" sz="5400" b="1" dirty="0">
                <a:solidFill>
                  <a:schemeClr val="accent4">
                    <a:lumMod val="75000"/>
                  </a:schemeClr>
                </a:solidFill>
                <a:cs typeface="Times New Roman" panose="02020603050405020304" pitchFamily="18" charset="0"/>
              </a:rPr>
              <a:t>SEZNANJANJE, </a:t>
            </a:r>
            <a:r>
              <a:rPr lang="sl-SI" sz="5400" b="1" dirty="0" smtClean="0">
                <a:solidFill>
                  <a:schemeClr val="accent4">
                    <a:lumMod val="75000"/>
                  </a:schemeClr>
                </a:solidFill>
                <a:cs typeface="Times New Roman" panose="02020603050405020304" pitchFamily="18" charset="0"/>
              </a:rPr>
              <a:t>OSMISLITEV</a:t>
            </a:r>
            <a:br>
              <a:rPr lang="sl-SI" sz="5400" b="1" dirty="0" smtClean="0">
                <a:solidFill>
                  <a:schemeClr val="accent4">
                    <a:lumMod val="75000"/>
                  </a:schemeClr>
                </a:solidFill>
                <a:cs typeface="Times New Roman" panose="02020603050405020304" pitchFamily="18" charset="0"/>
              </a:rPr>
            </a:br>
            <a:r>
              <a:rPr lang="sl-SI" sz="5400" b="1" dirty="0" smtClean="0">
                <a:solidFill>
                  <a:schemeClr val="accent4">
                    <a:lumMod val="75000"/>
                  </a:schemeClr>
                </a:solidFill>
                <a:cs typeface="Times New Roman" panose="02020603050405020304" pitchFamily="18" charset="0"/>
              </a:rPr>
              <a:t/>
            </a:r>
            <a:br>
              <a:rPr lang="sl-SI" sz="5400" b="1" dirty="0" smtClean="0">
                <a:solidFill>
                  <a:schemeClr val="accent4">
                    <a:lumMod val="75000"/>
                  </a:schemeClr>
                </a:solidFill>
                <a:cs typeface="Times New Roman" panose="02020603050405020304" pitchFamily="18" charset="0"/>
              </a:rPr>
            </a:br>
            <a:r>
              <a:rPr lang="sl-SI" sz="3600" b="1" dirty="0" smtClean="0">
                <a:solidFill>
                  <a:schemeClr val="tx1"/>
                </a:solidFill>
                <a:cs typeface="Times New Roman" panose="02020603050405020304" pitchFamily="18" charset="0"/>
              </a:rPr>
              <a:t>Igra z </a:t>
            </a:r>
            <a:r>
              <a:rPr lang="sl-SI" sz="3600" b="1" dirty="0" err="1" smtClean="0">
                <a:solidFill>
                  <a:schemeClr val="tx1"/>
                </a:solidFill>
                <a:cs typeface="Times New Roman" panose="02020603050405020304" pitchFamily="18" charset="0"/>
              </a:rPr>
              <a:t>bibarijami</a:t>
            </a:r>
            <a:endParaRPr lang="sl-SI" sz="6000" dirty="0">
              <a:solidFill>
                <a:schemeClr val="tx1"/>
              </a:solidFill>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336" y="3528061"/>
            <a:ext cx="3911599" cy="2933699"/>
          </a:xfrm>
          <a:prstGeom prst="rect">
            <a:avLst/>
          </a:prstGeom>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37130" y="2716107"/>
            <a:ext cx="4280747" cy="3210560"/>
          </a:xfrm>
          <a:prstGeom prst="rect">
            <a:avLst/>
          </a:prstGeom>
        </p:spPr>
      </p:pic>
    </p:spTree>
    <p:extLst>
      <p:ext uri="{BB962C8B-B14F-4D97-AF65-F5344CB8AC3E}">
        <p14:creationId xmlns:p14="http://schemas.microsoft.com/office/powerpoint/2010/main" val="1204536308"/>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X:\ŠOLSKO LETO 2019 - 2020\ODDELEK A\IGRALNICA - A 2\JUNIJ\Obisk umetnice (Tamara Kranjec-Laganin)\Obisk  umetnice (Tamara Kranjec-Laganin) (28).JPG"/>
          <p:cNvPicPr/>
          <p:nvPr/>
        </p:nvPicPr>
        <p:blipFill>
          <a:blip r:embed="rId2">
            <a:extLst>
              <a:ext uri="{28A0092B-C50C-407E-A947-70E740481C1C}">
                <a14:useLocalDpi xmlns:a14="http://schemas.microsoft.com/office/drawing/2010/main" val="0"/>
              </a:ext>
            </a:extLst>
          </a:blip>
          <a:srcRect/>
          <a:stretch>
            <a:fillRect/>
          </a:stretch>
        </p:blipFill>
        <p:spPr bwMode="auto">
          <a:xfrm>
            <a:off x="2494135" y="1421239"/>
            <a:ext cx="6792686" cy="3355808"/>
          </a:xfrm>
          <a:prstGeom prst="rect">
            <a:avLst/>
          </a:prstGeom>
          <a:noFill/>
          <a:ln>
            <a:noFill/>
          </a:ln>
        </p:spPr>
      </p:pic>
      <p:sp>
        <p:nvSpPr>
          <p:cNvPr id="3" name="PoljeZBesedilom 2"/>
          <p:cNvSpPr txBox="1"/>
          <p:nvPr/>
        </p:nvSpPr>
        <p:spPr>
          <a:xfrm>
            <a:off x="3839689" y="4874583"/>
            <a:ext cx="6113417" cy="400110"/>
          </a:xfrm>
          <a:prstGeom prst="rect">
            <a:avLst/>
          </a:prstGeom>
          <a:noFill/>
          <a:ln>
            <a:noFill/>
          </a:ln>
        </p:spPr>
        <p:txBody>
          <a:bodyPr wrap="square" rtlCol="0">
            <a:spAutoFit/>
          </a:bodyPr>
          <a:lstStyle/>
          <a:p>
            <a:r>
              <a:rPr lang="sl-SI" sz="2000" dirty="0" smtClean="0">
                <a:latin typeface="Times New Roman" pitchFamily="18" charset="0"/>
                <a:cs typeface="Times New Roman" pitchFamily="18" charset="0"/>
              </a:rPr>
              <a:t>Delavnica z umetnico Tamaro Kranjec.</a:t>
            </a:r>
          </a:p>
        </p:txBody>
      </p:sp>
    </p:spTree>
    <p:extLst>
      <p:ext uri="{BB962C8B-B14F-4D97-AF65-F5344CB8AC3E}">
        <p14:creationId xmlns:p14="http://schemas.microsoft.com/office/powerpoint/2010/main" val="103828261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dstavitev na zbiranje zamisl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848_TF03460637" id="{108760C4-EDA9-41E9-B7B3-12E496FCC068}" vid="{8AF8BD13-2566-4728-813A-A61CC2627D5F}"/>
    </a:ext>
  </a:extLst>
</a:theme>
</file>

<file path=ppt/theme/theme2.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Predstavitev poslovnega zbiranja zamisli</Template>
  <TotalTime>7103</TotalTime>
  <Words>1987</Words>
  <Application>Microsoft Office PowerPoint</Application>
  <PresentationFormat>Širokozaslonsko</PresentationFormat>
  <Paragraphs>89</Paragraphs>
  <Slides>19</Slides>
  <Notes>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19</vt:i4>
      </vt:variant>
    </vt:vector>
  </HeadingPairs>
  <TitlesOfParts>
    <vt:vector size="26" baseType="lpstr">
      <vt:lpstr>Arial</vt:lpstr>
      <vt:lpstr>Calibri</vt:lpstr>
      <vt:lpstr>Century Gothic</vt:lpstr>
      <vt:lpstr>Palatino Linotype</vt:lpstr>
      <vt:lpstr>Times New Roman</vt:lpstr>
      <vt:lpstr>Wingdings 2</vt:lpstr>
      <vt:lpstr>Predstavitev na zbiranje zamisli</vt:lpstr>
      <vt:lpstr>         BIBARIJE  UMETNIŠKA IZKUŠNJA     september 2019 – junij 2020</vt:lpstr>
      <vt:lpstr>PowerPointova predstavitev</vt:lpstr>
      <vt:lpstr>KURIKULARNO PODROČJE: </vt:lpstr>
      <vt:lpstr>PowerPointova predstavitev</vt:lpstr>
      <vt:lpstr>UPORABLJENI DIDAKTIČNI PRISTOPI:</vt:lpstr>
      <vt:lpstr>OBČUTLJIVOST</vt:lpstr>
      <vt:lpstr>PowerPointova predstavitev</vt:lpstr>
      <vt:lpstr>SEZNANJANJE, OSMISLITEV  Igra z bibarijami</vt:lpstr>
      <vt:lpstr>PowerPointova predstavitev</vt:lpstr>
      <vt:lpstr>PowerPointova predstavitev</vt:lpstr>
      <vt:lpstr>PowerPointova predstavitev</vt:lpstr>
      <vt:lpstr>DIALOŠKOST</vt:lpstr>
      <vt:lpstr> USTVARJALNOST</vt:lpstr>
      <vt:lpstr>Opazovanja avtorice</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ČUSTVA</dc:title>
  <dc:creator>Nelija</dc:creator>
  <cp:lastModifiedBy>HP-PC</cp:lastModifiedBy>
  <cp:revision>186</cp:revision>
  <dcterms:created xsi:type="dcterms:W3CDTF">2019-01-24T19:18:22Z</dcterms:created>
  <dcterms:modified xsi:type="dcterms:W3CDTF">2020-07-03T08:09:39Z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