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1"/>
  </p:notesMasterIdLst>
  <p:handoutMasterIdLst>
    <p:handoutMasterId r:id="rId42"/>
  </p:handoutMasterIdLst>
  <p:sldIdLst>
    <p:sldId id="272" r:id="rId2"/>
    <p:sldId id="393" r:id="rId3"/>
    <p:sldId id="358" r:id="rId4"/>
    <p:sldId id="375" r:id="rId5"/>
    <p:sldId id="360" r:id="rId6"/>
    <p:sldId id="361" r:id="rId7"/>
    <p:sldId id="291" r:id="rId8"/>
    <p:sldId id="397" r:id="rId9"/>
    <p:sldId id="292" r:id="rId10"/>
    <p:sldId id="380" r:id="rId11"/>
    <p:sldId id="377" r:id="rId12"/>
    <p:sldId id="378" r:id="rId13"/>
    <p:sldId id="379" r:id="rId14"/>
    <p:sldId id="298" r:id="rId15"/>
    <p:sldId id="301" r:id="rId16"/>
    <p:sldId id="302" r:id="rId17"/>
    <p:sldId id="304" r:id="rId18"/>
    <p:sldId id="306" r:id="rId19"/>
    <p:sldId id="308" r:id="rId20"/>
    <p:sldId id="330" r:id="rId21"/>
    <p:sldId id="318" r:id="rId22"/>
    <p:sldId id="323" r:id="rId23"/>
    <p:sldId id="325" r:id="rId24"/>
    <p:sldId id="351" r:id="rId25"/>
    <p:sldId id="346" r:id="rId26"/>
    <p:sldId id="349" r:id="rId27"/>
    <p:sldId id="389" r:id="rId28"/>
    <p:sldId id="398" r:id="rId29"/>
    <p:sldId id="399" r:id="rId30"/>
    <p:sldId id="400" r:id="rId31"/>
    <p:sldId id="401" r:id="rId32"/>
    <p:sldId id="402" r:id="rId33"/>
    <p:sldId id="391" r:id="rId34"/>
    <p:sldId id="403" r:id="rId35"/>
    <p:sldId id="404" r:id="rId36"/>
    <p:sldId id="405" r:id="rId37"/>
    <p:sldId id="406" r:id="rId38"/>
    <p:sldId id="372" r:id="rId39"/>
    <p:sldId id="394" r:id="rId4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ja" initials="M" lastIdx="1" clrIdx="0">
    <p:extLst>
      <p:ext uri="{19B8F6BF-5375-455C-9EA6-DF929625EA0E}">
        <p15:presenceInfo xmlns:p15="http://schemas.microsoft.com/office/powerpoint/2012/main" userId="Melanij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29" autoAdjust="0"/>
    <p:restoredTop sz="94660"/>
  </p:normalViewPr>
  <p:slideViewPr>
    <p:cSldViewPr snapToGrid="0">
      <p:cViewPr varScale="1">
        <p:scale>
          <a:sx n="115" d="100"/>
          <a:sy n="115" d="100"/>
        </p:scale>
        <p:origin x="516"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6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dirty="0"/>
          </a:p>
        </p:txBody>
      </p:sp>
      <p:sp>
        <p:nvSpPr>
          <p:cNvPr id="3" name="Označba mesta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856562-DC4D-4AA5-8630-FDEB33F1E579}" type="datetime1">
              <a:rPr lang="sl-SI" smtClean="0"/>
              <a:pPr/>
              <a:t>8. 06. 2020</a:t>
            </a:fld>
            <a:endParaRPr lang="sl-SI" dirty="0"/>
          </a:p>
        </p:txBody>
      </p:sp>
      <p:sp>
        <p:nvSpPr>
          <p:cNvPr id="4" name="Označba mesta no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dirty="0"/>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B04B22-9F99-47A4-A5AA-CFC75444275A}" type="slidenum">
              <a:rPr lang="sl-SI" smtClean="0"/>
              <a:pPr/>
              <a:t>‹#›</a:t>
            </a:fld>
            <a:endParaRPr lang="sl-SI" dirty="0"/>
          </a:p>
        </p:txBody>
      </p:sp>
    </p:spTree>
    <p:extLst>
      <p:ext uri="{BB962C8B-B14F-4D97-AF65-F5344CB8AC3E}">
        <p14:creationId xmlns:p14="http://schemas.microsoft.com/office/powerpoint/2010/main" val="9381180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za glav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l-SI" dirty="0"/>
          </a:p>
        </p:txBody>
      </p:sp>
      <p:sp>
        <p:nvSpPr>
          <p:cNvPr id="3" name="Označba mesta za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995DCFF-7A3B-4198-A7C7-2B00A83CBFCC}" type="datetime1">
              <a:rPr lang="sl-SI" smtClean="0"/>
              <a:pPr rtl="0"/>
              <a:t>8. 06. 2020</a:t>
            </a:fld>
            <a:endParaRPr lang="sl-SI" dirty="0"/>
          </a:p>
        </p:txBody>
      </p:sp>
      <p:sp>
        <p:nvSpPr>
          <p:cNvPr id="4" name="Označba mesta za sliko diapoz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l-SI" dirty="0"/>
          </a:p>
        </p:txBody>
      </p:sp>
      <p:sp>
        <p:nvSpPr>
          <p:cNvPr id="5" name="Označba mesta za opomb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l-SI" dirty="0"/>
              <a:t>Uredite sloge besedila matrice</a:t>
            </a:r>
          </a:p>
          <a:p>
            <a:pPr lvl="1" rtl="0"/>
            <a:r>
              <a:rPr lang="sl-SI" dirty="0"/>
              <a:t>Druga raven</a:t>
            </a:r>
          </a:p>
          <a:p>
            <a:pPr lvl="2" rtl="0"/>
            <a:r>
              <a:rPr lang="sl-SI" dirty="0"/>
              <a:t>Tretja raven</a:t>
            </a:r>
          </a:p>
          <a:p>
            <a:pPr lvl="3" rtl="0"/>
            <a:r>
              <a:rPr lang="sl-SI" dirty="0"/>
              <a:t>Četrta raven</a:t>
            </a:r>
          </a:p>
          <a:p>
            <a:pPr lvl="4" rtl="0"/>
            <a:r>
              <a:rPr lang="sl-SI" dirty="0"/>
              <a:t>Peta raven</a:t>
            </a:r>
          </a:p>
        </p:txBody>
      </p:sp>
      <p:sp>
        <p:nvSpPr>
          <p:cNvPr id="6" name="Označba mesta za nogo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l-SI" dirty="0"/>
          </a:p>
        </p:txBody>
      </p:sp>
      <p:sp>
        <p:nvSpPr>
          <p:cNvPr id="7" name="Označba mesta za številko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93B0CF2-7F87-4E02-A248-870047730F99}" type="slidenum">
              <a:rPr lang="sl-SI" smtClean="0"/>
              <a:pPr rtl="0"/>
              <a:t>‹#›</a:t>
            </a:fld>
            <a:endParaRPr lang="sl-SI"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rtlCol="0"/>
          <a:lstStyle/>
          <a:p>
            <a:pPr rtl="0"/>
            <a:endParaRPr lang="sl-SI" dirty="0"/>
          </a:p>
        </p:txBody>
      </p:sp>
      <p:sp>
        <p:nvSpPr>
          <p:cNvPr id="4" name="Označba mesta za številko diapozitiva 3"/>
          <p:cNvSpPr>
            <a:spLocks noGrp="1"/>
          </p:cNvSpPr>
          <p:nvPr>
            <p:ph type="sldNum" sz="quarter" idx="10"/>
          </p:nvPr>
        </p:nvSpPr>
        <p:spPr/>
        <p:txBody>
          <a:bodyPr rtlCol="0"/>
          <a:lstStyle/>
          <a:p>
            <a:pPr rtl="0"/>
            <a:fld id="{893B0CF2-7F87-4E02-A248-870047730F99}" type="slidenum">
              <a:rPr lang="sl-SI" smtClean="0"/>
              <a:pPr rtl="0"/>
              <a:t>1</a:t>
            </a:fld>
            <a:endParaRPr lang="sl-SI" dirty="0"/>
          </a:p>
        </p:txBody>
      </p:sp>
    </p:spTree>
    <p:extLst>
      <p:ext uri="{BB962C8B-B14F-4D97-AF65-F5344CB8AC3E}">
        <p14:creationId xmlns:p14="http://schemas.microsoft.com/office/powerpoint/2010/main" val="149513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rtlCol="0"/>
          <a:lstStyle/>
          <a:p>
            <a:pPr rtl="0"/>
            <a:endParaRPr lang="sl-SI" dirty="0"/>
          </a:p>
        </p:txBody>
      </p:sp>
      <p:sp>
        <p:nvSpPr>
          <p:cNvPr id="4" name="Označba mesta za številko diapozitiva 3"/>
          <p:cNvSpPr>
            <a:spLocks noGrp="1"/>
          </p:cNvSpPr>
          <p:nvPr>
            <p:ph type="sldNum" sz="quarter" idx="10"/>
          </p:nvPr>
        </p:nvSpPr>
        <p:spPr/>
        <p:txBody>
          <a:bodyPr rtlCol="0"/>
          <a:lstStyle/>
          <a:p>
            <a:pPr rtl="0"/>
            <a:fld id="{893B0CF2-7F87-4E02-A248-870047730F99}" type="slidenum">
              <a:rPr lang="sl-SI" smtClean="0"/>
              <a:pPr rtl="0"/>
              <a:t>2</a:t>
            </a:fld>
            <a:endParaRPr lang="sl-SI" dirty="0"/>
          </a:p>
        </p:txBody>
      </p:sp>
    </p:spTree>
    <p:extLst>
      <p:ext uri="{BB962C8B-B14F-4D97-AF65-F5344CB8AC3E}">
        <p14:creationId xmlns:p14="http://schemas.microsoft.com/office/powerpoint/2010/main" val="605503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11DFAF-4480-4615-9CEC-381B55078527}"/>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B0A201C6-B251-4B8D-8D7E-1BA5D406FA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B2023CC8-3680-48C3-AFBE-ADEE1C63DAA2}"/>
              </a:ext>
            </a:extLst>
          </p:cNvPr>
          <p:cNvSpPr>
            <a:spLocks noGrp="1"/>
          </p:cNvSpPr>
          <p:nvPr>
            <p:ph type="dt" sz="half" idx="10"/>
          </p:nvPr>
        </p:nvSpPr>
        <p:spPr/>
        <p:txBody>
          <a:bodyPr/>
          <a:lstStyle/>
          <a:p>
            <a:pPr rtl="0"/>
            <a:fld id="{EB83BFD8-85C1-4FC1-B32F-29F1269BAA62}" type="datetime1">
              <a:rPr lang="sl-SI" smtClean="0"/>
              <a:pPr rtl="0"/>
              <a:t>8. 06. 2020</a:t>
            </a:fld>
            <a:endParaRPr lang="sl-SI" dirty="0"/>
          </a:p>
        </p:txBody>
      </p:sp>
      <p:sp>
        <p:nvSpPr>
          <p:cNvPr id="5" name="Označba mesta noge 4">
            <a:extLst>
              <a:ext uri="{FF2B5EF4-FFF2-40B4-BE49-F238E27FC236}">
                <a16:creationId xmlns:a16="http://schemas.microsoft.com/office/drawing/2014/main" id="{2DCB9BFB-E26E-43BF-85F8-D6D698CF1C58}"/>
              </a:ext>
            </a:extLst>
          </p:cNvPr>
          <p:cNvSpPr>
            <a:spLocks noGrp="1"/>
          </p:cNvSpPr>
          <p:nvPr>
            <p:ph type="ftr" sz="quarter" idx="11"/>
          </p:nvPr>
        </p:nvSpPr>
        <p:spPr/>
        <p:txBody>
          <a:bodyPr/>
          <a:lstStyle/>
          <a:p>
            <a:pPr rtl="0"/>
            <a:r>
              <a:rPr lang="sl-SI"/>
              <a:t>Dodajte nogo</a:t>
            </a:r>
            <a:endParaRPr lang="sl-SI" dirty="0"/>
          </a:p>
        </p:txBody>
      </p:sp>
      <p:sp>
        <p:nvSpPr>
          <p:cNvPr id="6" name="Označba mesta številke diapozitiva 5">
            <a:extLst>
              <a:ext uri="{FF2B5EF4-FFF2-40B4-BE49-F238E27FC236}">
                <a16:creationId xmlns:a16="http://schemas.microsoft.com/office/drawing/2014/main" id="{DC2FC53A-405A-43A0-8F47-C33900DFDE1E}"/>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cxnSp>
        <p:nvCxnSpPr>
          <p:cNvPr id="7" name="Raven povezovalnik 6">
            <a:extLst>
              <a:ext uri="{FF2B5EF4-FFF2-40B4-BE49-F238E27FC236}">
                <a16:creationId xmlns:a16="http://schemas.microsoft.com/office/drawing/2014/main" id="{C860F347-6B82-48CA-AA65-596A32C45477}"/>
              </a:ext>
            </a:extLst>
          </p:cNvPr>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Raven povezovalnik 7">
            <a:extLst>
              <a:ext uri="{FF2B5EF4-FFF2-40B4-BE49-F238E27FC236}">
                <a16:creationId xmlns:a16="http://schemas.microsoft.com/office/drawing/2014/main" id="{71779F15-47AC-45B8-BE20-69336FC13C7E}"/>
              </a:ext>
            </a:extLst>
          </p:cNvPr>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7D3586-4741-4FD0-A854-ABB998937FFF}"/>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CD2A2307-B0E3-4EB1-8DEE-36BE441206FF}"/>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32ED27D-F643-4C06-976C-71F4042C56B9}"/>
              </a:ext>
            </a:extLst>
          </p:cNvPr>
          <p:cNvSpPr>
            <a:spLocks noGrp="1"/>
          </p:cNvSpPr>
          <p:nvPr>
            <p:ph type="dt" sz="half" idx="10"/>
          </p:nvPr>
        </p:nvSpPr>
        <p:spPr/>
        <p:txBody>
          <a:bodyPr/>
          <a:lstStyle/>
          <a:p>
            <a:pPr rtl="0"/>
            <a:fld id="{C6177229-E80A-4991-973C-7D159892AC01}" type="datetime1">
              <a:rPr lang="sl-SI" smtClean="0"/>
              <a:pPr rtl="0"/>
              <a:t>8. 06. 2020</a:t>
            </a:fld>
            <a:endParaRPr lang="sl-SI" dirty="0"/>
          </a:p>
        </p:txBody>
      </p:sp>
      <p:sp>
        <p:nvSpPr>
          <p:cNvPr id="5" name="Označba mesta noge 4">
            <a:extLst>
              <a:ext uri="{FF2B5EF4-FFF2-40B4-BE49-F238E27FC236}">
                <a16:creationId xmlns:a16="http://schemas.microsoft.com/office/drawing/2014/main" id="{EBF25A57-161F-4532-B90E-1908FFC3C243}"/>
              </a:ext>
            </a:extLst>
          </p:cNvPr>
          <p:cNvSpPr>
            <a:spLocks noGrp="1"/>
          </p:cNvSpPr>
          <p:nvPr>
            <p:ph type="ftr" sz="quarter" idx="11"/>
          </p:nvPr>
        </p:nvSpPr>
        <p:spPr/>
        <p:txBody>
          <a:bodyPr/>
          <a:lstStyle/>
          <a:p>
            <a:pPr rtl="0"/>
            <a:r>
              <a:rPr lang="sl-SI"/>
              <a:t>Dodajte nogo</a:t>
            </a:r>
            <a:endParaRPr lang="sl-SI" dirty="0"/>
          </a:p>
        </p:txBody>
      </p:sp>
      <p:sp>
        <p:nvSpPr>
          <p:cNvPr id="6" name="Označba mesta številke diapozitiva 5">
            <a:extLst>
              <a:ext uri="{FF2B5EF4-FFF2-40B4-BE49-F238E27FC236}">
                <a16:creationId xmlns:a16="http://schemas.microsoft.com/office/drawing/2014/main" id="{AFB6B431-0469-446B-995E-B76B6C492CFC}"/>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14541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24924BF-49D0-4617-B4DF-DE1DD0AC0327}"/>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73FBCBDB-E536-467E-BC65-FBA0B9342BB4}"/>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78C2FC8-7F9F-4956-815C-8D6BF2B8ED15}"/>
              </a:ext>
            </a:extLst>
          </p:cNvPr>
          <p:cNvSpPr>
            <a:spLocks noGrp="1"/>
          </p:cNvSpPr>
          <p:nvPr>
            <p:ph type="dt" sz="half" idx="10"/>
          </p:nvPr>
        </p:nvSpPr>
        <p:spPr/>
        <p:txBody>
          <a:bodyPr/>
          <a:lstStyle/>
          <a:p>
            <a:pPr rtl="0"/>
            <a:fld id="{008D0D69-D5A0-4F0C-8106-14E3E3FA6E9D}" type="datetime1">
              <a:rPr lang="sl-SI" smtClean="0"/>
              <a:pPr rtl="0"/>
              <a:t>8. 06. 2020</a:t>
            </a:fld>
            <a:endParaRPr lang="sl-SI" dirty="0"/>
          </a:p>
        </p:txBody>
      </p:sp>
      <p:sp>
        <p:nvSpPr>
          <p:cNvPr id="5" name="Označba mesta noge 4">
            <a:extLst>
              <a:ext uri="{FF2B5EF4-FFF2-40B4-BE49-F238E27FC236}">
                <a16:creationId xmlns:a16="http://schemas.microsoft.com/office/drawing/2014/main" id="{A3EE6961-C453-4B59-9D6E-2CC021BBF6B5}"/>
              </a:ext>
            </a:extLst>
          </p:cNvPr>
          <p:cNvSpPr>
            <a:spLocks noGrp="1"/>
          </p:cNvSpPr>
          <p:nvPr>
            <p:ph type="ftr" sz="quarter" idx="11"/>
          </p:nvPr>
        </p:nvSpPr>
        <p:spPr/>
        <p:txBody>
          <a:bodyPr/>
          <a:lstStyle/>
          <a:p>
            <a:pPr rtl="0"/>
            <a:r>
              <a:rPr lang="sl-SI"/>
              <a:t>Dodajte nogo</a:t>
            </a:r>
            <a:endParaRPr lang="sl-SI" dirty="0"/>
          </a:p>
        </p:txBody>
      </p:sp>
      <p:sp>
        <p:nvSpPr>
          <p:cNvPr id="6" name="Označba mesta številke diapozitiva 5">
            <a:extLst>
              <a:ext uri="{FF2B5EF4-FFF2-40B4-BE49-F238E27FC236}">
                <a16:creationId xmlns:a16="http://schemas.microsoft.com/office/drawing/2014/main" id="{A5B4383A-B697-43E2-A21C-911EB779BF13}"/>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108668477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92C8533-771F-41B7-BEE4-41B7131F721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526BE9CE-3DE1-4210-9910-F88B685FA2C4}"/>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C8BF511-5D5C-4E87-A3FF-385EF3E6D7E5}"/>
              </a:ext>
            </a:extLst>
          </p:cNvPr>
          <p:cNvSpPr>
            <a:spLocks noGrp="1"/>
          </p:cNvSpPr>
          <p:nvPr>
            <p:ph type="dt" sz="half" idx="10"/>
          </p:nvPr>
        </p:nvSpPr>
        <p:spPr/>
        <p:txBody>
          <a:bodyPr/>
          <a:lstStyle/>
          <a:p>
            <a:pPr rtl="0"/>
            <a:fld id="{F1D2DD2A-5CAE-4235-8DA6-ACC61481F8EC}" type="datetime1">
              <a:rPr lang="sl-SI" smtClean="0"/>
              <a:pPr rtl="0"/>
              <a:t>8. 06. 2020</a:t>
            </a:fld>
            <a:endParaRPr lang="sl-SI" dirty="0"/>
          </a:p>
        </p:txBody>
      </p:sp>
      <p:sp>
        <p:nvSpPr>
          <p:cNvPr id="5" name="Označba mesta noge 4">
            <a:extLst>
              <a:ext uri="{FF2B5EF4-FFF2-40B4-BE49-F238E27FC236}">
                <a16:creationId xmlns:a16="http://schemas.microsoft.com/office/drawing/2014/main" id="{426B8815-3BDE-4054-AF2A-9ECD451B5891}"/>
              </a:ext>
            </a:extLst>
          </p:cNvPr>
          <p:cNvSpPr>
            <a:spLocks noGrp="1"/>
          </p:cNvSpPr>
          <p:nvPr>
            <p:ph type="ftr" sz="quarter" idx="11"/>
          </p:nvPr>
        </p:nvSpPr>
        <p:spPr/>
        <p:txBody>
          <a:bodyPr/>
          <a:lstStyle/>
          <a:p>
            <a:pPr rtl="0"/>
            <a:r>
              <a:rPr lang="sl-SI"/>
              <a:t>Dodajte nogo</a:t>
            </a:r>
            <a:endParaRPr lang="sl-SI" dirty="0"/>
          </a:p>
        </p:txBody>
      </p:sp>
      <p:sp>
        <p:nvSpPr>
          <p:cNvPr id="6" name="Označba mesta številke diapozitiva 5">
            <a:extLst>
              <a:ext uri="{FF2B5EF4-FFF2-40B4-BE49-F238E27FC236}">
                <a16:creationId xmlns:a16="http://schemas.microsoft.com/office/drawing/2014/main" id="{18263BAE-EEE9-4AF0-B8B1-DBB6A6CB53AD}"/>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429421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C028CC-602D-48C1-A829-A632A793B4AA}"/>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13D72A1D-9DC6-47B9-80A5-FF89ABC6CA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0205E422-0E8B-4D76-AE9A-C63F8C8D6D98}"/>
              </a:ext>
            </a:extLst>
          </p:cNvPr>
          <p:cNvSpPr>
            <a:spLocks noGrp="1"/>
          </p:cNvSpPr>
          <p:nvPr>
            <p:ph type="dt" sz="half" idx="10"/>
          </p:nvPr>
        </p:nvSpPr>
        <p:spPr/>
        <p:txBody>
          <a:bodyPr/>
          <a:lstStyle/>
          <a:p>
            <a:pPr rtl="0"/>
            <a:fld id="{39EF515F-88EF-49FB-A198-42B213E76718}" type="datetime1">
              <a:rPr lang="sl-SI" smtClean="0"/>
              <a:pPr rtl="0"/>
              <a:t>8. 06. 2020</a:t>
            </a:fld>
            <a:endParaRPr lang="sl-SI" dirty="0"/>
          </a:p>
        </p:txBody>
      </p:sp>
      <p:sp>
        <p:nvSpPr>
          <p:cNvPr id="5" name="Označba mesta noge 4">
            <a:extLst>
              <a:ext uri="{FF2B5EF4-FFF2-40B4-BE49-F238E27FC236}">
                <a16:creationId xmlns:a16="http://schemas.microsoft.com/office/drawing/2014/main" id="{A4BCF7FF-B885-462B-90B4-F9BB1CE28321}"/>
              </a:ext>
            </a:extLst>
          </p:cNvPr>
          <p:cNvSpPr>
            <a:spLocks noGrp="1"/>
          </p:cNvSpPr>
          <p:nvPr>
            <p:ph type="ftr" sz="quarter" idx="11"/>
          </p:nvPr>
        </p:nvSpPr>
        <p:spPr/>
        <p:txBody>
          <a:bodyPr/>
          <a:lstStyle/>
          <a:p>
            <a:pPr rtl="0"/>
            <a:r>
              <a:rPr lang="sl-SI"/>
              <a:t>Dodajte nogo</a:t>
            </a:r>
            <a:endParaRPr lang="sl-SI" dirty="0"/>
          </a:p>
        </p:txBody>
      </p:sp>
      <p:sp>
        <p:nvSpPr>
          <p:cNvPr id="6" name="Označba mesta številke diapozitiva 5">
            <a:extLst>
              <a:ext uri="{FF2B5EF4-FFF2-40B4-BE49-F238E27FC236}">
                <a16:creationId xmlns:a16="http://schemas.microsoft.com/office/drawing/2014/main" id="{4BC78067-F89F-445A-B503-29874237821A}"/>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389622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D0930B-57E4-4E6D-81DD-AE4B5C07FB21}"/>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94ED3805-4E6A-4C4F-AC09-FB066B803C65}"/>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EC0FAD92-0CAE-40D8-AB1D-9F4E7551A08D}"/>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54405B4F-161B-4F9B-9865-20033F173C90}"/>
              </a:ext>
            </a:extLst>
          </p:cNvPr>
          <p:cNvSpPr>
            <a:spLocks noGrp="1"/>
          </p:cNvSpPr>
          <p:nvPr>
            <p:ph type="dt" sz="half" idx="10"/>
          </p:nvPr>
        </p:nvSpPr>
        <p:spPr/>
        <p:txBody>
          <a:bodyPr/>
          <a:lstStyle/>
          <a:p>
            <a:pPr rtl="0"/>
            <a:fld id="{E8F3D586-9524-4CFF-9B35-17FB04A99273}" type="datetime1">
              <a:rPr lang="sl-SI" smtClean="0"/>
              <a:pPr rtl="0"/>
              <a:t>8. 06. 2020</a:t>
            </a:fld>
            <a:endParaRPr lang="sl-SI" dirty="0"/>
          </a:p>
        </p:txBody>
      </p:sp>
      <p:sp>
        <p:nvSpPr>
          <p:cNvPr id="6" name="Označba mesta noge 5">
            <a:extLst>
              <a:ext uri="{FF2B5EF4-FFF2-40B4-BE49-F238E27FC236}">
                <a16:creationId xmlns:a16="http://schemas.microsoft.com/office/drawing/2014/main" id="{ED1551DE-5B58-4DC6-ABB1-AF827DA97848}"/>
              </a:ext>
            </a:extLst>
          </p:cNvPr>
          <p:cNvSpPr>
            <a:spLocks noGrp="1"/>
          </p:cNvSpPr>
          <p:nvPr>
            <p:ph type="ftr" sz="quarter" idx="11"/>
          </p:nvPr>
        </p:nvSpPr>
        <p:spPr/>
        <p:txBody>
          <a:bodyPr/>
          <a:lstStyle/>
          <a:p>
            <a:pPr rtl="0"/>
            <a:r>
              <a:rPr lang="sl-SI"/>
              <a:t>Dodajte nogo</a:t>
            </a:r>
            <a:endParaRPr lang="sl-SI" dirty="0"/>
          </a:p>
        </p:txBody>
      </p:sp>
      <p:sp>
        <p:nvSpPr>
          <p:cNvPr id="7" name="Označba mesta številke diapozitiva 6">
            <a:extLst>
              <a:ext uri="{FF2B5EF4-FFF2-40B4-BE49-F238E27FC236}">
                <a16:creationId xmlns:a16="http://schemas.microsoft.com/office/drawing/2014/main" id="{656FFEEF-C7D9-4855-A236-3BA09D1C5810}"/>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368040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C76233-1E45-4B4B-A75F-256CFE46D7E7}"/>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427B90A-B412-44DA-A714-A7884CE0CF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A377E852-3026-4091-98A8-AD3D333C2818}"/>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F65C7F54-6228-4438-878C-EA6D53C53C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3FA4A856-E151-4772-8B2D-BDD8886272D8}"/>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A86A1EF3-3F5F-491E-849F-B47E23F52F7F}"/>
              </a:ext>
            </a:extLst>
          </p:cNvPr>
          <p:cNvSpPr>
            <a:spLocks noGrp="1"/>
          </p:cNvSpPr>
          <p:nvPr>
            <p:ph type="dt" sz="half" idx="10"/>
          </p:nvPr>
        </p:nvSpPr>
        <p:spPr/>
        <p:txBody>
          <a:bodyPr/>
          <a:lstStyle/>
          <a:p>
            <a:pPr rtl="0"/>
            <a:fld id="{0E83E709-E8C4-4871-9103-30FC2E980C0A}" type="datetime1">
              <a:rPr lang="sl-SI" smtClean="0"/>
              <a:pPr rtl="0"/>
              <a:t>8. 06. 2020</a:t>
            </a:fld>
            <a:endParaRPr lang="sl-SI" dirty="0"/>
          </a:p>
        </p:txBody>
      </p:sp>
      <p:sp>
        <p:nvSpPr>
          <p:cNvPr id="8" name="Označba mesta noge 7">
            <a:extLst>
              <a:ext uri="{FF2B5EF4-FFF2-40B4-BE49-F238E27FC236}">
                <a16:creationId xmlns:a16="http://schemas.microsoft.com/office/drawing/2014/main" id="{F486167D-73CF-4FAC-B5D7-78EB6E5E65ED}"/>
              </a:ext>
            </a:extLst>
          </p:cNvPr>
          <p:cNvSpPr>
            <a:spLocks noGrp="1"/>
          </p:cNvSpPr>
          <p:nvPr>
            <p:ph type="ftr" sz="quarter" idx="11"/>
          </p:nvPr>
        </p:nvSpPr>
        <p:spPr/>
        <p:txBody>
          <a:bodyPr/>
          <a:lstStyle/>
          <a:p>
            <a:pPr rtl="0"/>
            <a:r>
              <a:rPr lang="sl-SI"/>
              <a:t>Dodajte nogo</a:t>
            </a:r>
            <a:endParaRPr lang="sl-SI" dirty="0"/>
          </a:p>
        </p:txBody>
      </p:sp>
      <p:sp>
        <p:nvSpPr>
          <p:cNvPr id="9" name="Označba mesta številke diapozitiva 8">
            <a:extLst>
              <a:ext uri="{FF2B5EF4-FFF2-40B4-BE49-F238E27FC236}">
                <a16:creationId xmlns:a16="http://schemas.microsoft.com/office/drawing/2014/main" id="{EFAED006-399B-4DC0-942F-16FECEE9FEAA}"/>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327280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B0B82F-9575-4B91-ADBE-FACEC8DD3981}"/>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1866E901-94ED-4FBC-94EE-EED0754B4DE7}"/>
              </a:ext>
            </a:extLst>
          </p:cNvPr>
          <p:cNvSpPr>
            <a:spLocks noGrp="1"/>
          </p:cNvSpPr>
          <p:nvPr>
            <p:ph type="dt" sz="half" idx="10"/>
          </p:nvPr>
        </p:nvSpPr>
        <p:spPr/>
        <p:txBody>
          <a:bodyPr/>
          <a:lstStyle/>
          <a:p>
            <a:pPr rtl="0"/>
            <a:fld id="{D6CB1373-BB3B-4875-8EAE-99F257775020}" type="datetime1">
              <a:rPr lang="sl-SI" smtClean="0"/>
              <a:pPr rtl="0"/>
              <a:t>8. 06. 2020</a:t>
            </a:fld>
            <a:endParaRPr lang="sl-SI" dirty="0"/>
          </a:p>
        </p:txBody>
      </p:sp>
      <p:sp>
        <p:nvSpPr>
          <p:cNvPr id="4" name="Označba mesta noge 3">
            <a:extLst>
              <a:ext uri="{FF2B5EF4-FFF2-40B4-BE49-F238E27FC236}">
                <a16:creationId xmlns:a16="http://schemas.microsoft.com/office/drawing/2014/main" id="{D173C04D-2630-439F-A0BC-F1C8EDC910E1}"/>
              </a:ext>
            </a:extLst>
          </p:cNvPr>
          <p:cNvSpPr>
            <a:spLocks noGrp="1"/>
          </p:cNvSpPr>
          <p:nvPr>
            <p:ph type="ftr" sz="quarter" idx="11"/>
          </p:nvPr>
        </p:nvSpPr>
        <p:spPr/>
        <p:txBody>
          <a:bodyPr/>
          <a:lstStyle/>
          <a:p>
            <a:pPr rtl="0"/>
            <a:r>
              <a:rPr lang="sl-SI"/>
              <a:t>Dodajte nogo</a:t>
            </a:r>
            <a:endParaRPr lang="sl-SI" dirty="0"/>
          </a:p>
        </p:txBody>
      </p:sp>
      <p:sp>
        <p:nvSpPr>
          <p:cNvPr id="5" name="Označba mesta številke diapozitiva 4">
            <a:extLst>
              <a:ext uri="{FF2B5EF4-FFF2-40B4-BE49-F238E27FC236}">
                <a16:creationId xmlns:a16="http://schemas.microsoft.com/office/drawing/2014/main" id="{5C97B930-DCA7-436A-9AEA-8735EF30D561}"/>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49832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5FDCD659-F151-472A-A5DF-EF91FFDD9589}"/>
              </a:ext>
            </a:extLst>
          </p:cNvPr>
          <p:cNvSpPr>
            <a:spLocks noGrp="1"/>
          </p:cNvSpPr>
          <p:nvPr>
            <p:ph type="dt" sz="half" idx="10"/>
          </p:nvPr>
        </p:nvSpPr>
        <p:spPr/>
        <p:txBody>
          <a:bodyPr/>
          <a:lstStyle/>
          <a:p>
            <a:pPr rtl="0"/>
            <a:fld id="{008D0D69-D5A0-4F0C-8106-14E3E3FA6E9D}" type="datetime1">
              <a:rPr lang="sl-SI" smtClean="0"/>
              <a:pPr rtl="0"/>
              <a:t>8. 06. 2020</a:t>
            </a:fld>
            <a:endParaRPr lang="sl-SI" dirty="0"/>
          </a:p>
        </p:txBody>
      </p:sp>
      <p:sp>
        <p:nvSpPr>
          <p:cNvPr id="3" name="Označba mesta noge 2">
            <a:extLst>
              <a:ext uri="{FF2B5EF4-FFF2-40B4-BE49-F238E27FC236}">
                <a16:creationId xmlns:a16="http://schemas.microsoft.com/office/drawing/2014/main" id="{A57A3C51-2D0B-4CA2-A055-7AA10DF35004}"/>
              </a:ext>
            </a:extLst>
          </p:cNvPr>
          <p:cNvSpPr>
            <a:spLocks noGrp="1"/>
          </p:cNvSpPr>
          <p:nvPr>
            <p:ph type="ftr" sz="quarter" idx="11"/>
          </p:nvPr>
        </p:nvSpPr>
        <p:spPr/>
        <p:txBody>
          <a:bodyPr/>
          <a:lstStyle/>
          <a:p>
            <a:pPr rtl="0"/>
            <a:r>
              <a:rPr lang="sl-SI"/>
              <a:t>Dodajte nogo</a:t>
            </a:r>
            <a:endParaRPr lang="sl-SI" dirty="0"/>
          </a:p>
        </p:txBody>
      </p:sp>
      <p:sp>
        <p:nvSpPr>
          <p:cNvPr id="4" name="Označba mesta številke diapozitiva 3">
            <a:extLst>
              <a:ext uri="{FF2B5EF4-FFF2-40B4-BE49-F238E27FC236}">
                <a16:creationId xmlns:a16="http://schemas.microsoft.com/office/drawing/2014/main" id="{214F3936-E585-4802-9DC6-0DF8C70DDB8F}"/>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208423365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47BEFB-49C7-44FC-B4DF-D7FCAA7C34CB}"/>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12AECF10-68C5-456F-9271-94572000C1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9BCE309F-5503-46CF-ACB5-67A0550AE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D1208E44-212D-4353-A002-36C42C2996F8}"/>
              </a:ext>
            </a:extLst>
          </p:cNvPr>
          <p:cNvSpPr>
            <a:spLocks noGrp="1"/>
          </p:cNvSpPr>
          <p:nvPr>
            <p:ph type="dt" sz="half" idx="10"/>
          </p:nvPr>
        </p:nvSpPr>
        <p:spPr/>
        <p:txBody>
          <a:bodyPr/>
          <a:lstStyle/>
          <a:p>
            <a:pPr rtl="0"/>
            <a:fld id="{4CF7FD53-FD20-440F-841C-893BDD7332A7}" type="datetime1">
              <a:rPr lang="sl-SI" smtClean="0"/>
              <a:pPr rtl="0"/>
              <a:t>8. 06. 2020</a:t>
            </a:fld>
            <a:endParaRPr lang="sl-SI" dirty="0"/>
          </a:p>
        </p:txBody>
      </p:sp>
      <p:sp>
        <p:nvSpPr>
          <p:cNvPr id="6" name="Označba mesta noge 5">
            <a:extLst>
              <a:ext uri="{FF2B5EF4-FFF2-40B4-BE49-F238E27FC236}">
                <a16:creationId xmlns:a16="http://schemas.microsoft.com/office/drawing/2014/main" id="{0882E62B-6E41-4079-886C-27DED3FC155F}"/>
              </a:ext>
            </a:extLst>
          </p:cNvPr>
          <p:cNvSpPr>
            <a:spLocks noGrp="1"/>
          </p:cNvSpPr>
          <p:nvPr>
            <p:ph type="ftr" sz="quarter" idx="11"/>
          </p:nvPr>
        </p:nvSpPr>
        <p:spPr/>
        <p:txBody>
          <a:bodyPr/>
          <a:lstStyle/>
          <a:p>
            <a:pPr rtl="0"/>
            <a:r>
              <a:rPr lang="sl-SI"/>
              <a:t>Dodajte nogo</a:t>
            </a:r>
            <a:endParaRPr lang="sl-SI" dirty="0"/>
          </a:p>
        </p:txBody>
      </p:sp>
      <p:sp>
        <p:nvSpPr>
          <p:cNvPr id="7" name="Označba mesta številke diapozitiva 6">
            <a:extLst>
              <a:ext uri="{FF2B5EF4-FFF2-40B4-BE49-F238E27FC236}">
                <a16:creationId xmlns:a16="http://schemas.microsoft.com/office/drawing/2014/main" id="{0B139B08-0924-4CB5-A986-A6D07FEE808C}"/>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424865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72A5C6-531D-497B-A93E-2F79CB357A67}"/>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EA47369A-48C1-4386-B630-23030A5B14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4C445991-F760-4EDB-80E4-B803F3CEA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C75AFD8-917C-4586-A8BB-E108CDAFD4FF}"/>
              </a:ext>
            </a:extLst>
          </p:cNvPr>
          <p:cNvSpPr>
            <a:spLocks noGrp="1"/>
          </p:cNvSpPr>
          <p:nvPr>
            <p:ph type="dt" sz="half" idx="10"/>
          </p:nvPr>
        </p:nvSpPr>
        <p:spPr/>
        <p:txBody>
          <a:bodyPr/>
          <a:lstStyle/>
          <a:p>
            <a:pPr rtl="0"/>
            <a:fld id="{008D0D69-D5A0-4F0C-8106-14E3E3FA6E9D}" type="datetime1">
              <a:rPr lang="sl-SI" smtClean="0"/>
              <a:pPr rtl="0"/>
              <a:t>8. 06. 2020</a:t>
            </a:fld>
            <a:endParaRPr lang="sl-SI" dirty="0"/>
          </a:p>
        </p:txBody>
      </p:sp>
      <p:sp>
        <p:nvSpPr>
          <p:cNvPr id="6" name="Označba mesta noge 5">
            <a:extLst>
              <a:ext uri="{FF2B5EF4-FFF2-40B4-BE49-F238E27FC236}">
                <a16:creationId xmlns:a16="http://schemas.microsoft.com/office/drawing/2014/main" id="{EFDB7269-69B6-4F97-B8E6-9CB5B3B24A2A}"/>
              </a:ext>
            </a:extLst>
          </p:cNvPr>
          <p:cNvSpPr>
            <a:spLocks noGrp="1"/>
          </p:cNvSpPr>
          <p:nvPr>
            <p:ph type="ftr" sz="quarter" idx="11"/>
          </p:nvPr>
        </p:nvSpPr>
        <p:spPr/>
        <p:txBody>
          <a:bodyPr/>
          <a:lstStyle/>
          <a:p>
            <a:pPr rtl="0"/>
            <a:r>
              <a:rPr lang="sl-SI"/>
              <a:t>Dodajte nogo</a:t>
            </a:r>
            <a:endParaRPr lang="sl-SI" dirty="0"/>
          </a:p>
        </p:txBody>
      </p:sp>
      <p:sp>
        <p:nvSpPr>
          <p:cNvPr id="7" name="Označba mesta številke diapozitiva 6">
            <a:extLst>
              <a:ext uri="{FF2B5EF4-FFF2-40B4-BE49-F238E27FC236}">
                <a16:creationId xmlns:a16="http://schemas.microsoft.com/office/drawing/2014/main" id="{6E4F46B0-F432-4C34-BD40-8EC0AA201E07}"/>
              </a:ext>
            </a:extLst>
          </p:cNvPr>
          <p:cNvSpPr>
            <a:spLocks noGrp="1"/>
          </p:cNvSpPr>
          <p:nvPr>
            <p:ph type="sldNum" sz="quarter" idx="12"/>
          </p:nvPr>
        </p:nvSpPr>
        <p:spPr/>
        <p:txBody>
          <a:body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120462922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EE2640A7-13DD-4E70-A129-DDFA69231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AD511F09-F128-4D95-B837-F3DAFB896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D13D22A-A48D-49A5-AB5D-794A7A2DA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08D0D69-D5A0-4F0C-8106-14E3E3FA6E9D}" type="datetime1">
              <a:rPr lang="sl-SI" smtClean="0"/>
              <a:pPr rtl="0"/>
              <a:t>8. 06. 2020</a:t>
            </a:fld>
            <a:endParaRPr lang="sl-SI" dirty="0"/>
          </a:p>
        </p:txBody>
      </p:sp>
      <p:sp>
        <p:nvSpPr>
          <p:cNvPr id="5" name="Označba mesta noge 4">
            <a:extLst>
              <a:ext uri="{FF2B5EF4-FFF2-40B4-BE49-F238E27FC236}">
                <a16:creationId xmlns:a16="http://schemas.microsoft.com/office/drawing/2014/main" id="{AD349C8A-B348-4818-9BB8-A90E05426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sl-SI"/>
              <a:t>Dodajte nogo</a:t>
            </a:r>
            <a:endParaRPr lang="sl-SI" dirty="0"/>
          </a:p>
        </p:txBody>
      </p:sp>
      <p:sp>
        <p:nvSpPr>
          <p:cNvPr id="6" name="Označba mesta številke diapozitiva 5">
            <a:extLst>
              <a:ext uri="{FF2B5EF4-FFF2-40B4-BE49-F238E27FC236}">
                <a16:creationId xmlns:a16="http://schemas.microsoft.com/office/drawing/2014/main" id="{FB64D861-4949-4A86-829A-F9BE9F8D38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401CF334-2D5C-4859-84A6-CA7E6E43FAEB}" type="slidenum">
              <a:rPr lang="sl-SI" smtClean="0"/>
              <a:pPr rtl="0"/>
              <a:t>‹#›</a:t>
            </a:fld>
            <a:endParaRPr lang="sl-SI" dirty="0"/>
          </a:p>
        </p:txBody>
      </p:sp>
    </p:spTree>
    <p:extLst>
      <p:ext uri="{BB962C8B-B14F-4D97-AF65-F5344CB8AC3E}">
        <p14:creationId xmlns:p14="http://schemas.microsoft.com/office/powerpoint/2010/main" val="20155971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slov 3"/>
          <p:cNvSpPr>
            <a:spLocks noGrp="1"/>
          </p:cNvSpPr>
          <p:nvPr>
            <p:ph type="ctrTitle"/>
          </p:nvPr>
        </p:nvSpPr>
        <p:spPr>
          <a:xfrm>
            <a:off x="711200" y="3504897"/>
            <a:ext cx="10468864" cy="1828800"/>
          </a:xfrm>
        </p:spPr>
        <p:txBody>
          <a:bodyPr rtlCol="0">
            <a:normAutofit fontScale="90000"/>
          </a:bodyPr>
          <a:lstStyle/>
          <a:p>
            <a:pPr rtl="0"/>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sz="3100" b="0" dirty="0">
                <a:solidFill>
                  <a:schemeClr val="tx1"/>
                </a:solidFill>
                <a:latin typeface="Times New Roman" panose="02020603050405020304" pitchFamily="18" charset="0"/>
                <a:cs typeface="Times New Roman" panose="02020603050405020304" pitchFamily="18" charset="0"/>
              </a:rPr>
              <a:t/>
            </a:r>
            <a:br>
              <a:rPr lang="sl-SI" sz="3100" b="0" dirty="0">
                <a:solidFill>
                  <a:schemeClr val="tx1"/>
                </a:solidFill>
                <a:latin typeface="Times New Roman" panose="02020603050405020304" pitchFamily="18" charset="0"/>
                <a:cs typeface="Times New Roman" panose="02020603050405020304" pitchFamily="18" charset="0"/>
              </a:rPr>
            </a:br>
            <a:r>
              <a:rPr lang="sl-SI" sz="3100" b="0" dirty="0">
                <a:solidFill>
                  <a:schemeClr val="tx1"/>
                </a:solidFill>
                <a:latin typeface="Times New Roman" panose="02020603050405020304" pitchFamily="18" charset="0"/>
                <a:cs typeface="Times New Roman" panose="02020603050405020304" pitchFamily="18" charset="0"/>
              </a:rPr>
              <a:t>likovno ustvarjanje po motivu pravljice: Kruhek je šel po svetu, Tatjana Jamnik </a:t>
            </a:r>
            <a:r>
              <a:rPr lang="sl-SI" sz="3100" b="0" dirty="0" err="1">
                <a:solidFill>
                  <a:schemeClr val="tx1"/>
                </a:solidFill>
                <a:latin typeface="Times New Roman" panose="02020603050405020304" pitchFamily="18" charset="0"/>
                <a:cs typeface="Times New Roman" panose="02020603050405020304" pitchFamily="18" charset="0"/>
              </a:rPr>
              <a:t>Pocajt</a:t>
            </a:r>
            <a:r>
              <a:rPr lang="sl-SI" sz="3100" b="0" dirty="0">
                <a:solidFill>
                  <a:schemeClr val="tx1"/>
                </a:solidFill>
                <a:latin typeface="Times New Roman" panose="02020603050405020304" pitchFamily="18" charset="0"/>
                <a:cs typeface="Times New Roman" panose="02020603050405020304" pitchFamily="18" charset="0"/>
              </a:rPr>
              <a:t/>
            </a:r>
            <a:br>
              <a:rPr lang="sl-SI" sz="3100" b="0" dirty="0">
                <a:solidFill>
                  <a:schemeClr val="tx1"/>
                </a:solidFill>
                <a:latin typeface="Times New Roman" panose="02020603050405020304" pitchFamily="18" charset="0"/>
                <a:cs typeface="Times New Roman" panose="02020603050405020304" pitchFamily="18" charset="0"/>
              </a:rPr>
            </a:br>
            <a:r>
              <a:rPr lang="sl-SI" sz="3100" b="0" dirty="0">
                <a:solidFill>
                  <a:schemeClr val="tx1"/>
                </a:solidFill>
                <a:latin typeface="Times New Roman" panose="02020603050405020304" pitchFamily="18" charset="0"/>
                <a:cs typeface="Times New Roman" panose="02020603050405020304" pitchFamily="18" charset="0"/>
              </a:rPr>
              <a:t/>
            </a:r>
            <a:br>
              <a:rPr lang="sl-SI" sz="3100" b="0" dirty="0">
                <a:solidFill>
                  <a:schemeClr val="tx1"/>
                </a:solidFill>
                <a:latin typeface="Times New Roman" panose="02020603050405020304" pitchFamily="18" charset="0"/>
                <a:cs typeface="Times New Roman" panose="02020603050405020304" pitchFamily="18" charset="0"/>
              </a:rPr>
            </a:br>
            <a:r>
              <a:rPr lang="sl-SI" sz="3100" b="0" dirty="0">
                <a:solidFill>
                  <a:schemeClr val="tx1"/>
                </a:solidFill>
                <a:latin typeface="Times New Roman" panose="02020603050405020304" pitchFamily="18" charset="0"/>
                <a:cs typeface="Times New Roman" panose="02020603050405020304" pitchFamily="18" charset="0"/>
              </a:rPr>
              <a:t>oktober 2018 – april 2019</a:t>
            </a:r>
          </a:p>
        </p:txBody>
      </p:sp>
      <p:sp>
        <p:nvSpPr>
          <p:cNvPr id="5" name="Podnaslov 4"/>
          <p:cNvSpPr>
            <a:spLocks noGrp="1"/>
          </p:cNvSpPr>
          <p:nvPr>
            <p:ph type="subTitle" idx="1"/>
          </p:nvPr>
        </p:nvSpPr>
        <p:spPr>
          <a:xfrm>
            <a:off x="858684" y="5297775"/>
            <a:ext cx="10321380" cy="553515"/>
          </a:xfrm>
        </p:spPr>
        <p:txBody>
          <a:bodyPr rtlCol="0"/>
          <a:lstStyle/>
          <a:p>
            <a:pPr rtl="0"/>
            <a:r>
              <a:rPr lang="sl-SI" sz="2800" b="1" dirty="0">
                <a:latin typeface="Times New Roman" panose="02020603050405020304" pitchFamily="18" charset="0"/>
                <a:cs typeface="Times New Roman" panose="02020603050405020304" pitchFamily="18" charset="0"/>
              </a:rPr>
              <a:t>Vrtec Ljutomer</a:t>
            </a:r>
          </a:p>
          <a:p>
            <a:pPr rtl="0"/>
            <a:endParaRPr lang="sl-SI" dirty="0"/>
          </a:p>
        </p:txBody>
      </p:sp>
      <p:sp>
        <p:nvSpPr>
          <p:cNvPr id="12" name="Pravokotnik 11"/>
          <p:cNvSpPr/>
          <p:nvPr/>
        </p:nvSpPr>
        <p:spPr>
          <a:xfrm>
            <a:off x="615143" y="6258472"/>
            <a:ext cx="7861074" cy="307777"/>
          </a:xfrm>
          <a:prstGeom prst="rect">
            <a:avLst/>
          </a:prstGeom>
        </p:spPr>
        <p:txBody>
          <a:bodyPr wrap="square">
            <a:spAutoFit/>
          </a:bodyPr>
          <a:lstStyle/>
          <a:p>
            <a:r>
              <a:rPr lang="sl-SI" sz="1400" dirty="0"/>
              <a:t>Operacijo sofinancirata Republika Slovenija in Evropska unija iz Evropskega socialnega sklada. </a:t>
            </a:r>
          </a:p>
        </p:txBody>
      </p:sp>
      <p:pic>
        <p:nvPicPr>
          <p:cNvPr id="13" name="Slika 12" descr="C:\Users\Petra\Desktop\PETIDA\logo\logo petida-01 (1).jpg"/>
          <p:cNvPicPr/>
          <p:nvPr/>
        </p:nvPicPr>
        <p:blipFill>
          <a:blip r:embed="rId3" cstate="print"/>
          <a:srcRect/>
          <a:stretch>
            <a:fillRect/>
          </a:stretch>
        </p:blipFill>
        <p:spPr bwMode="auto">
          <a:xfrm>
            <a:off x="249382" y="205265"/>
            <a:ext cx="1203394" cy="925266"/>
          </a:xfrm>
          <a:prstGeom prst="rect">
            <a:avLst/>
          </a:prstGeom>
          <a:noFill/>
          <a:ln w="9525">
            <a:noFill/>
            <a:miter lim="800000"/>
            <a:headEnd/>
            <a:tailEnd/>
          </a:ln>
        </p:spPr>
      </p:pic>
      <p:pic>
        <p:nvPicPr>
          <p:cNvPr id="14" name="Picture 2" descr="Rezultat iskanja slik za logotip filozofske fakultete v Ljubljani"/>
          <p:cNvPicPr>
            <a:picLocks noChangeAspect="1" noChangeArrowheads="1"/>
          </p:cNvPicPr>
          <p:nvPr/>
        </p:nvPicPr>
        <p:blipFill>
          <a:blip r:embed="rId4" cstate="print"/>
          <a:srcRect/>
          <a:stretch>
            <a:fillRect/>
          </a:stretch>
        </p:blipFill>
        <p:spPr bwMode="auto">
          <a:xfrm>
            <a:off x="1507517" y="-1"/>
            <a:ext cx="1180407" cy="1180407"/>
          </a:xfrm>
          <a:prstGeom prst="rect">
            <a:avLst/>
          </a:prstGeom>
          <a:noFill/>
        </p:spPr>
      </p:pic>
      <p:pic>
        <p:nvPicPr>
          <p:cNvPr id="15" name="Slika 14">
            <a:extLst>
              <a:ext uri="{FF2B5EF4-FFF2-40B4-BE49-F238E27FC236}">
                <a16:creationId xmlns:a16="http://schemas.microsoft.com/office/drawing/2014/main" id="{4449350A-637D-44E1-98CC-9CB18603681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621082" y="482138"/>
            <a:ext cx="1912721" cy="341197"/>
          </a:xfrm>
          <a:prstGeom prst="rect">
            <a:avLst/>
          </a:prstGeom>
        </p:spPr>
      </p:pic>
      <p:pic>
        <p:nvPicPr>
          <p:cNvPr id="16" name="Picture 2" descr="MIZS_slovenščina">
            <a:extLst>
              <a:ext uri="{FF2B5EF4-FFF2-40B4-BE49-F238E27FC236}">
                <a16:creationId xmlns:a16="http://schemas.microsoft.com/office/drawing/2014/main" id="{2805C079-7AFB-4F0D-812E-A82657D246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5907" y="442880"/>
            <a:ext cx="2495894" cy="40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descr="Logo_EKP_socialni_sklad_SLO_slogan">
            <a:extLst>
              <a:ext uri="{FF2B5EF4-FFF2-40B4-BE49-F238E27FC236}">
                <a16:creationId xmlns:a16="http://schemas.microsoft.com/office/drawing/2014/main" id="{A2E32C6F-17CE-4E81-A267-69D2BA5B9F7D}"/>
              </a:ext>
            </a:extLst>
          </p:cNvPr>
          <p:cNvPicPr/>
          <p:nvPr/>
        </p:nvPicPr>
        <p:blipFill>
          <a:blip r:embed="rId7" cstate="print"/>
          <a:srcRect/>
          <a:stretch>
            <a:fillRect/>
          </a:stretch>
        </p:blipFill>
        <p:spPr bwMode="auto">
          <a:xfrm>
            <a:off x="9357115" y="0"/>
            <a:ext cx="2214207" cy="1052254"/>
          </a:xfrm>
          <a:prstGeom prst="rect">
            <a:avLst/>
          </a:prstGeom>
          <a:noFill/>
          <a:ln w="9525">
            <a:noFill/>
            <a:miter lim="800000"/>
            <a:headEnd/>
            <a:tailEnd/>
          </a:ln>
        </p:spPr>
      </p:pic>
      <p:pic>
        <p:nvPicPr>
          <p:cNvPr id="18" name="Slika 17" descr="cid:part5.CCD4ADCF.A8D7DF0D@pef.upr.si">
            <a:extLst>
              <a:ext uri="{FF2B5EF4-FFF2-40B4-BE49-F238E27FC236}">
                <a16:creationId xmlns:a16="http://schemas.microsoft.com/office/drawing/2014/main" id="{7320FFCC-CD81-4C48-BD28-98A94AFFDFC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0765" y="303060"/>
            <a:ext cx="1170573" cy="696221"/>
          </a:xfrm>
          <a:prstGeom prst="rect">
            <a:avLst/>
          </a:prstGeom>
          <a:noFill/>
          <a:ln>
            <a:noFill/>
          </a:ln>
        </p:spPr>
      </p:pic>
      <p:sp>
        <p:nvSpPr>
          <p:cNvPr id="2" name="Pravokotnik 1">
            <a:extLst>
              <a:ext uri="{FF2B5EF4-FFF2-40B4-BE49-F238E27FC236}">
                <a16:creationId xmlns:a16="http://schemas.microsoft.com/office/drawing/2014/main" id="{303A44C9-AB8B-4521-9279-ECEF7E93CAF3}"/>
              </a:ext>
            </a:extLst>
          </p:cNvPr>
          <p:cNvSpPr/>
          <p:nvPr/>
        </p:nvSpPr>
        <p:spPr>
          <a:xfrm>
            <a:off x="858685" y="1524303"/>
            <a:ext cx="10321380" cy="1529521"/>
          </a:xfrm>
          <a:prstGeom prst="rect">
            <a:avLst/>
          </a:prstGeom>
        </p:spPr>
        <p:txBody>
          <a:bodyPr wrap="square">
            <a:spAutoFit/>
          </a:bodyPr>
          <a:lstStyle/>
          <a:p>
            <a:pPr algn="ctr">
              <a:lnSpc>
                <a:spcPct val="107000"/>
              </a:lnSpc>
              <a:spcAft>
                <a:spcPts val="800"/>
              </a:spcAft>
            </a:pPr>
            <a:r>
              <a:rPr lang="sl-SI" sz="4400" b="1" dirty="0">
                <a:latin typeface="Monotype Corsiva" panose="03010101010201010101" pitchFamily="66" charset="0"/>
                <a:ea typeface="Calibri" panose="020F0502020204030204" pitchFamily="34" charset="0"/>
                <a:cs typeface="Times New Roman" panose="02020603050405020304" pitchFamily="18" charset="0"/>
              </a:rPr>
              <a:t>UMETNIŠKA IZKUŠNJA UPODOBITVE OBLIKE KRUHA V AVTOPORTRETU</a:t>
            </a:r>
            <a:endParaRPr lang="sl-SI" sz="4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D4A9051F-D752-45CB-8A0B-DBBC8C23DEF9}"/>
              </a:ext>
            </a:extLst>
          </p:cNvPr>
          <p:cNvPicPr>
            <a:picLocks noChangeAspect="1"/>
          </p:cNvPicPr>
          <p:nvPr/>
        </p:nvPicPr>
        <p:blipFill>
          <a:blip r:embed="rId2"/>
          <a:stretch>
            <a:fillRect/>
          </a:stretch>
        </p:blipFill>
        <p:spPr>
          <a:xfrm>
            <a:off x="400396" y="487894"/>
            <a:ext cx="11126164" cy="1164437"/>
          </a:xfrm>
          <a:prstGeom prst="rect">
            <a:avLst/>
          </a:prstGeom>
        </p:spPr>
      </p:pic>
      <p:sp>
        <p:nvSpPr>
          <p:cNvPr id="5" name="Pravokotnik 4">
            <a:extLst>
              <a:ext uri="{FF2B5EF4-FFF2-40B4-BE49-F238E27FC236}">
                <a16:creationId xmlns:a16="http://schemas.microsoft.com/office/drawing/2014/main" id="{9C027467-6E71-4B17-8357-8ECD6FA03937}"/>
              </a:ext>
            </a:extLst>
          </p:cNvPr>
          <p:cNvSpPr/>
          <p:nvPr/>
        </p:nvSpPr>
        <p:spPr>
          <a:xfrm>
            <a:off x="689112" y="1767366"/>
            <a:ext cx="10707757" cy="1077218"/>
          </a:xfrm>
          <a:prstGeom prst="rect">
            <a:avLst/>
          </a:prstGeom>
        </p:spPr>
        <p:txBody>
          <a:bodyPr wrap="square">
            <a:spAutoFit/>
          </a:bodyPr>
          <a:lstStyle/>
          <a:p>
            <a:r>
              <a:rPr lang="sl-SI" sz="3200" dirty="0"/>
              <a:t>Kako nastane kruh, kakšen pomen ima za nas, vživljanje v like po zgodbi ter kako lik Kruhek v zgodbi razveseli like, ki jih sreča.</a:t>
            </a:r>
          </a:p>
        </p:txBody>
      </p:sp>
    </p:spTree>
    <p:extLst>
      <p:ext uri="{BB962C8B-B14F-4D97-AF65-F5344CB8AC3E}">
        <p14:creationId xmlns:p14="http://schemas.microsoft.com/office/powerpoint/2010/main" val="179812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oljeZBesedilom 2"/>
          <p:cNvSpPr txBox="1"/>
          <p:nvPr/>
        </p:nvSpPr>
        <p:spPr>
          <a:xfrm>
            <a:off x="744583" y="4702629"/>
            <a:ext cx="5408023" cy="369332"/>
          </a:xfrm>
          <a:prstGeom prst="rect">
            <a:avLst/>
          </a:prstGeom>
          <a:noFill/>
          <a:ln>
            <a:noFill/>
          </a:ln>
        </p:spPr>
        <p:txBody>
          <a:bodyPr wrap="square" rtlCol="0">
            <a:spAutoFit/>
          </a:bodyPr>
          <a:lstStyle/>
          <a:p>
            <a:endParaRPr lang="sl-SI" dirty="0" err="1"/>
          </a:p>
        </p:txBody>
      </p:sp>
      <p:sp>
        <p:nvSpPr>
          <p:cNvPr id="4" name="PoljeZBesedilom 3"/>
          <p:cNvSpPr txBox="1"/>
          <p:nvPr/>
        </p:nvSpPr>
        <p:spPr>
          <a:xfrm>
            <a:off x="703611" y="216530"/>
            <a:ext cx="9849394" cy="523220"/>
          </a:xfrm>
          <a:prstGeom prst="rect">
            <a:avLst/>
          </a:prstGeom>
          <a:noFill/>
          <a:ln>
            <a:solidFill>
              <a:schemeClr val="bg2"/>
            </a:solidFill>
          </a:ln>
        </p:spPr>
        <p:txBody>
          <a:bodyPr wrap="square" rtlCol="0">
            <a:spAutoFit/>
          </a:bodyPr>
          <a:lstStyle/>
          <a:p>
            <a:r>
              <a:rPr lang="sl-SI" sz="2800" dirty="0">
                <a:latin typeface="Times New Roman" panose="02020603050405020304" pitchFamily="18" charset="0"/>
                <a:cs typeface="Times New Roman" panose="02020603050405020304" pitchFamily="18" charset="0"/>
              </a:rPr>
              <a:t>Raziskovanje recepta za pečenje kruha</a:t>
            </a:r>
            <a:r>
              <a:rPr lang="sl-SI" sz="2400" dirty="0">
                <a:latin typeface="Times New Roman" panose="02020603050405020304" pitchFamily="18" charset="0"/>
                <a:cs typeface="Times New Roman" panose="02020603050405020304" pitchFamily="18" charset="0"/>
              </a:rPr>
              <a:t>.</a:t>
            </a:r>
          </a:p>
        </p:txBody>
      </p:sp>
      <p:sp>
        <p:nvSpPr>
          <p:cNvPr id="7" name="PoljeZBesedilom 6"/>
          <p:cNvSpPr txBox="1"/>
          <p:nvPr/>
        </p:nvSpPr>
        <p:spPr>
          <a:xfrm>
            <a:off x="872462" y="5525589"/>
            <a:ext cx="4271954" cy="369332"/>
          </a:xfrm>
          <a:prstGeom prst="rect">
            <a:avLst/>
          </a:prstGeom>
          <a:noFill/>
          <a:ln>
            <a:noFill/>
          </a:ln>
        </p:spPr>
        <p:txBody>
          <a:bodyPr wrap="square" rtlCol="0">
            <a:spAutoFit/>
          </a:bodyPr>
          <a:lstStyle/>
          <a:p>
            <a:endParaRPr lang="sl-SI" dirty="0" err="1"/>
          </a:p>
        </p:txBody>
      </p:sp>
      <p:pic>
        <p:nvPicPr>
          <p:cNvPr id="2" name="Slika 1">
            <a:extLst>
              <a:ext uri="{FF2B5EF4-FFF2-40B4-BE49-F238E27FC236}">
                <a16:creationId xmlns:a16="http://schemas.microsoft.com/office/drawing/2014/main" id="{403FAADE-A6DB-4382-AA7B-3BB978DEBA95}"/>
              </a:ext>
            </a:extLst>
          </p:cNvPr>
          <p:cNvPicPr>
            <a:picLocks noChangeAspect="1"/>
          </p:cNvPicPr>
          <p:nvPr/>
        </p:nvPicPr>
        <p:blipFill>
          <a:blip r:embed="rId2"/>
          <a:stretch>
            <a:fillRect/>
          </a:stretch>
        </p:blipFill>
        <p:spPr>
          <a:xfrm>
            <a:off x="1840641" y="900991"/>
            <a:ext cx="3179618" cy="2383216"/>
          </a:xfrm>
          <a:prstGeom prst="rect">
            <a:avLst/>
          </a:prstGeom>
        </p:spPr>
      </p:pic>
      <p:sp>
        <p:nvSpPr>
          <p:cNvPr id="5" name="PoljeZBesedilom 4">
            <a:extLst>
              <a:ext uri="{FF2B5EF4-FFF2-40B4-BE49-F238E27FC236}">
                <a16:creationId xmlns:a16="http://schemas.microsoft.com/office/drawing/2014/main" id="{C481ED52-DDA5-4C27-B893-0DB6224FBFD9}"/>
              </a:ext>
            </a:extLst>
          </p:cNvPr>
          <p:cNvSpPr txBox="1"/>
          <p:nvPr/>
        </p:nvSpPr>
        <p:spPr>
          <a:xfrm>
            <a:off x="5424646" y="2930542"/>
            <a:ext cx="5408023" cy="954107"/>
          </a:xfrm>
          <a:prstGeom prst="rect">
            <a:avLst/>
          </a:prstGeom>
          <a:noFill/>
        </p:spPr>
        <p:txBody>
          <a:bodyPr wrap="square" rtlCol="0">
            <a:spAutoFit/>
          </a:bodyPr>
          <a:lstStyle/>
          <a:p>
            <a:r>
              <a:rPr lang="sl-SI" sz="2800" dirty="0"/>
              <a:t>Z babicami smo spekli kruh po našem receptu.</a:t>
            </a:r>
          </a:p>
        </p:txBody>
      </p:sp>
      <p:pic>
        <p:nvPicPr>
          <p:cNvPr id="6" name="Slika 5">
            <a:extLst>
              <a:ext uri="{FF2B5EF4-FFF2-40B4-BE49-F238E27FC236}">
                <a16:creationId xmlns:a16="http://schemas.microsoft.com/office/drawing/2014/main" id="{BD38203C-A857-4D06-B0BD-7C1FD67C8458}"/>
              </a:ext>
            </a:extLst>
          </p:cNvPr>
          <p:cNvPicPr>
            <a:picLocks noChangeAspect="1"/>
          </p:cNvPicPr>
          <p:nvPr/>
        </p:nvPicPr>
        <p:blipFill>
          <a:blip r:embed="rId3"/>
          <a:stretch>
            <a:fillRect/>
          </a:stretch>
        </p:blipFill>
        <p:spPr>
          <a:xfrm>
            <a:off x="3140142" y="3907031"/>
            <a:ext cx="3760234" cy="2820176"/>
          </a:xfrm>
          <a:prstGeom prst="rect">
            <a:avLst/>
          </a:prstGeom>
        </p:spPr>
      </p:pic>
      <p:pic>
        <p:nvPicPr>
          <p:cNvPr id="9" name="Slika 8">
            <a:extLst>
              <a:ext uri="{FF2B5EF4-FFF2-40B4-BE49-F238E27FC236}">
                <a16:creationId xmlns:a16="http://schemas.microsoft.com/office/drawing/2014/main" id="{BCCD9749-BBCB-45DB-BC20-1D259A063D96}"/>
              </a:ext>
            </a:extLst>
          </p:cNvPr>
          <p:cNvPicPr>
            <a:picLocks noChangeAspect="1"/>
          </p:cNvPicPr>
          <p:nvPr/>
        </p:nvPicPr>
        <p:blipFill>
          <a:blip r:embed="rId4"/>
          <a:stretch>
            <a:fillRect/>
          </a:stretch>
        </p:blipFill>
        <p:spPr>
          <a:xfrm>
            <a:off x="7876812" y="3907031"/>
            <a:ext cx="3755843" cy="2820176"/>
          </a:xfrm>
          <a:prstGeom prst="rect">
            <a:avLst/>
          </a:prstGeom>
        </p:spPr>
      </p:pic>
    </p:spTree>
    <p:extLst>
      <p:ext uri="{BB962C8B-B14F-4D97-AF65-F5344CB8AC3E}">
        <p14:creationId xmlns:p14="http://schemas.microsoft.com/office/powerpoint/2010/main" val="386222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E441AC6B-ABEC-4DD6-9364-E3202561D22E}"/>
              </a:ext>
            </a:extLst>
          </p:cNvPr>
          <p:cNvPicPr>
            <a:picLocks noChangeAspect="1"/>
          </p:cNvPicPr>
          <p:nvPr/>
        </p:nvPicPr>
        <p:blipFill>
          <a:blip r:embed="rId2"/>
          <a:stretch>
            <a:fillRect/>
          </a:stretch>
        </p:blipFill>
        <p:spPr>
          <a:xfrm>
            <a:off x="0" y="2243050"/>
            <a:ext cx="3893875" cy="2926999"/>
          </a:xfrm>
          <a:prstGeom prst="rect">
            <a:avLst/>
          </a:prstGeom>
        </p:spPr>
      </p:pic>
      <p:sp>
        <p:nvSpPr>
          <p:cNvPr id="6" name="Pravokotnik 5">
            <a:extLst>
              <a:ext uri="{FF2B5EF4-FFF2-40B4-BE49-F238E27FC236}">
                <a16:creationId xmlns:a16="http://schemas.microsoft.com/office/drawing/2014/main" id="{A6FA3012-4FF9-4421-9765-19A65537E9C3}"/>
              </a:ext>
            </a:extLst>
          </p:cNvPr>
          <p:cNvSpPr/>
          <p:nvPr/>
        </p:nvSpPr>
        <p:spPr>
          <a:xfrm>
            <a:off x="969818" y="609692"/>
            <a:ext cx="10647218" cy="1384995"/>
          </a:xfrm>
          <a:prstGeom prst="rect">
            <a:avLst/>
          </a:prstGeom>
        </p:spPr>
        <p:txBody>
          <a:bodyPr wrap="square">
            <a:spAutoFit/>
          </a:bodyPr>
          <a:lstStyle/>
          <a:p>
            <a:r>
              <a:rPr lang="sl-SI" sz="2800" dirty="0"/>
              <a:t>Igra s slanim testom, oblikovanje rogljičkov in oblikovanje okraskov za jelko, ki smo jih okrasili z zrnjem (ajda, proso). Izrezovanje in peka pekovskega peciva.</a:t>
            </a:r>
          </a:p>
        </p:txBody>
      </p:sp>
      <p:pic>
        <p:nvPicPr>
          <p:cNvPr id="7" name="Slika 6">
            <a:extLst>
              <a:ext uri="{FF2B5EF4-FFF2-40B4-BE49-F238E27FC236}">
                <a16:creationId xmlns:a16="http://schemas.microsoft.com/office/drawing/2014/main" id="{EBC26363-C10D-41BD-8DC0-45109F9DC8EC}"/>
              </a:ext>
            </a:extLst>
          </p:cNvPr>
          <p:cNvPicPr>
            <a:picLocks noChangeAspect="1"/>
          </p:cNvPicPr>
          <p:nvPr/>
        </p:nvPicPr>
        <p:blipFill>
          <a:blip r:embed="rId3"/>
          <a:stretch>
            <a:fillRect/>
          </a:stretch>
        </p:blipFill>
        <p:spPr>
          <a:xfrm>
            <a:off x="8160664" y="2243048"/>
            <a:ext cx="3899717" cy="2926999"/>
          </a:xfrm>
          <a:prstGeom prst="rect">
            <a:avLst/>
          </a:prstGeom>
        </p:spPr>
      </p:pic>
      <p:pic>
        <p:nvPicPr>
          <p:cNvPr id="8" name="Slika 7">
            <a:extLst>
              <a:ext uri="{FF2B5EF4-FFF2-40B4-BE49-F238E27FC236}">
                <a16:creationId xmlns:a16="http://schemas.microsoft.com/office/drawing/2014/main" id="{7D9922EB-BC95-4141-9E9C-19B94DD02845}"/>
              </a:ext>
            </a:extLst>
          </p:cNvPr>
          <p:cNvPicPr>
            <a:picLocks noChangeAspect="1"/>
          </p:cNvPicPr>
          <p:nvPr/>
        </p:nvPicPr>
        <p:blipFill>
          <a:blip r:embed="rId4"/>
          <a:stretch>
            <a:fillRect/>
          </a:stretch>
        </p:blipFill>
        <p:spPr>
          <a:xfrm>
            <a:off x="4031336" y="2243048"/>
            <a:ext cx="3908561" cy="2926999"/>
          </a:xfrm>
          <a:prstGeom prst="rect">
            <a:avLst/>
          </a:prstGeom>
        </p:spPr>
      </p:pic>
    </p:spTree>
    <p:extLst>
      <p:ext uri="{BB962C8B-B14F-4D97-AF65-F5344CB8AC3E}">
        <p14:creationId xmlns:p14="http://schemas.microsoft.com/office/powerpoint/2010/main" val="204949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id="{C4A20E5C-5817-4AAF-8898-D055C8226E43}"/>
              </a:ext>
            </a:extLst>
          </p:cNvPr>
          <p:cNvSpPr/>
          <p:nvPr/>
        </p:nvSpPr>
        <p:spPr>
          <a:xfrm>
            <a:off x="450273" y="376583"/>
            <a:ext cx="11312236" cy="1384995"/>
          </a:xfrm>
          <a:prstGeom prst="rect">
            <a:avLst/>
          </a:prstGeom>
        </p:spPr>
        <p:txBody>
          <a:bodyPr wrap="square">
            <a:spAutoFit/>
          </a:bodyPr>
          <a:lstStyle/>
          <a:p>
            <a:r>
              <a:rPr lang="sl-SI" sz="2800" dirty="0"/>
              <a:t>Ko smo zgodbo Kruhek je šel po svetu dodobra spoznali, hkrati pa spoznali kruh tudi z našimi čutili ter pomen kruha za naše zdravje, so otroci pričeli z igro in dramatizacijo zgodbe.</a:t>
            </a:r>
          </a:p>
        </p:txBody>
      </p:sp>
      <p:pic>
        <p:nvPicPr>
          <p:cNvPr id="5" name="Slika 4">
            <a:extLst>
              <a:ext uri="{FF2B5EF4-FFF2-40B4-BE49-F238E27FC236}">
                <a16:creationId xmlns:a16="http://schemas.microsoft.com/office/drawing/2014/main" id="{D4ED11B1-5206-401F-A281-E71ADD0F0B15}"/>
              </a:ext>
            </a:extLst>
          </p:cNvPr>
          <p:cNvPicPr>
            <a:picLocks noChangeAspect="1"/>
          </p:cNvPicPr>
          <p:nvPr/>
        </p:nvPicPr>
        <p:blipFill>
          <a:blip r:embed="rId2"/>
          <a:stretch>
            <a:fillRect/>
          </a:stretch>
        </p:blipFill>
        <p:spPr>
          <a:xfrm>
            <a:off x="4933706" y="1395023"/>
            <a:ext cx="6788780" cy="5086394"/>
          </a:xfrm>
          <a:prstGeom prst="rect">
            <a:avLst/>
          </a:prstGeom>
        </p:spPr>
      </p:pic>
    </p:spTree>
    <p:extLst>
      <p:ext uri="{BB962C8B-B14F-4D97-AF65-F5344CB8AC3E}">
        <p14:creationId xmlns:p14="http://schemas.microsoft.com/office/powerpoint/2010/main" val="300427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idx="4294967295"/>
          </p:nvPr>
        </p:nvSpPr>
        <p:spPr>
          <a:xfrm>
            <a:off x="-1" y="571500"/>
            <a:ext cx="12192001" cy="4473327"/>
          </a:xfrm>
          <a:ln>
            <a:noFill/>
          </a:ln>
        </p:spPr>
        <p:txBody>
          <a:bodyPr>
            <a:normAutofit/>
          </a:bodyPr>
          <a:lstStyle/>
          <a:p>
            <a:r>
              <a:rPr lang="sl-SI" dirty="0">
                <a:solidFill>
                  <a:schemeClr val="tx1"/>
                </a:solidFill>
                <a:latin typeface="Times New Roman" panose="02020603050405020304" pitchFamily="18" charset="0"/>
                <a:cs typeface="Times New Roman" panose="02020603050405020304" pitchFamily="18" charset="0"/>
              </a:rPr>
              <a:t>      3. korak</a:t>
            </a:r>
            <a:r>
              <a:rPr lang="sl-SI" b="1" dirty="0">
                <a:solidFill>
                  <a:schemeClr val="tx1"/>
                </a:solidFill>
                <a:latin typeface="Times New Roman" panose="02020603050405020304" pitchFamily="18" charset="0"/>
                <a:cs typeface="Times New Roman" panose="02020603050405020304" pitchFamily="18" charset="0"/>
              </a:rPr>
              <a:t>: DIALOŠKOST</a:t>
            </a:r>
            <a:r>
              <a:rPr lang="sl-SI" sz="5400" dirty="0"/>
              <a:t/>
            </a:r>
            <a:br>
              <a:rPr lang="sl-SI" sz="5400" dirty="0"/>
            </a:br>
            <a:r>
              <a:rPr lang="sl-SI" sz="5400" dirty="0"/>
              <a:t/>
            </a:r>
            <a:br>
              <a:rPr lang="sl-SI" sz="5400" dirty="0"/>
            </a:br>
            <a:r>
              <a:rPr lang="sl-SI" sz="3200" dirty="0">
                <a:latin typeface="Calibri Light" panose="020F0302020204030204" pitchFamily="34" charset="0"/>
                <a:cs typeface="Calibri Light" panose="020F0302020204030204" pitchFamily="34" charset="0"/>
              </a:rPr>
              <a:t>Preko doživljanja tematike o kruhu, raziskovanja materiala (sestavin za kruh z likovnimi barvami) in likovnih tehnik za ustvarjanje do ogleda razstavljenih slik v galeriji. </a:t>
            </a:r>
          </a:p>
        </p:txBody>
      </p:sp>
      <p:sp>
        <p:nvSpPr>
          <p:cNvPr id="3" name="Pravokotnik 2"/>
          <p:cNvSpPr/>
          <p:nvPr/>
        </p:nvSpPr>
        <p:spPr>
          <a:xfrm>
            <a:off x="705394" y="1166843"/>
            <a:ext cx="8438606" cy="646331"/>
          </a:xfrm>
          <a:prstGeom prst="rect">
            <a:avLst/>
          </a:prstGeom>
        </p:spPr>
        <p:txBody>
          <a:bodyPr wrap="square">
            <a:spAutoFit/>
          </a:bodyPr>
          <a:lstStyle/>
          <a:p>
            <a:endParaRPr lang="sl-SI" dirty="0"/>
          </a:p>
          <a:p>
            <a:endParaRPr lang="sl-SI" dirty="0"/>
          </a:p>
        </p:txBody>
      </p:sp>
      <p:sp>
        <p:nvSpPr>
          <p:cNvPr id="4" name="Pravokotnik 3"/>
          <p:cNvSpPr/>
          <p:nvPr/>
        </p:nvSpPr>
        <p:spPr>
          <a:xfrm>
            <a:off x="378823" y="2068180"/>
            <a:ext cx="10061962" cy="400110"/>
          </a:xfrm>
          <a:prstGeom prst="rect">
            <a:avLst/>
          </a:prstGeom>
        </p:spPr>
        <p:txBody>
          <a:bodyPr wrap="square">
            <a:spAutoFit/>
          </a:bodyPr>
          <a:lstStyle/>
          <a:p>
            <a:endParaRPr lang="sl-SI"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204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Pravokotnik 8">
            <a:extLst>
              <a:ext uri="{FF2B5EF4-FFF2-40B4-BE49-F238E27FC236}">
                <a16:creationId xmlns:a16="http://schemas.microsoft.com/office/drawing/2014/main" id="{28113931-F0E0-4945-88AE-E5500F8FDE06}"/>
              </a:ext>
            </a:extLst>
          </p:cNvPr>
          <p:cNvSpPr/>
          <p:nvPr/>
        </p:nvSpPr>
        <p:spPr>
          <a:xfrm>
            <a:off x="550744" y="684014"/>
            <a:ext cx="11290736" cy="954107"/>
          </a:xfrm>
          <a:prstGeom prst="rect">
            <a:avLst/>
          </a:prstGeom>
        </p:spPr>
        <p:txBody>
          <a:bodyPr wrap="square">
            <a:spAutoFit/>
          </a:bodyPr>
          <a:lstStyle/>
          <a:p>
            <a:r>
              <a:rPr lang="sl-SI" sz="2800" dirty="0"/>
              <a:t>Doživljanje prostora kot </a:t>
            </a:r>
            <a:r>
              <a:rPr lang="sl-SI" sz="2800" dirty="0" err="1"/>
              <a:t>atelja</a:t>
            </a:r>
            <a:r>
              <a:rPr lang="sl-SI" sz="2800" dirty="0"/>
              <a:t>, srečanje z umetnico Katjo Bednarik </a:t>
            </a:r>
            <a:r>
              <a:rPr lang="sl-SI" sz="2800" dirty="0" err="1"/>
              <a:t>Sudec</a:t>
            </a:r>
            <a:r>
              <a:rPr lang="sl-SI" sz="2800" dirty="0"/>
              <a:t> ter ustvarjanje z njo.</a:t>
            </a:r>
            <a:r>
              <a:rPr lang="sl-SI" dirty="0"/>
              <a:t>. </a:t>
            </a:r>
          </a:p>
        </p:txBody>
      </p:sp>
      <p:pic>
        <p:nvPicPr>
          <p:cNvPr id="10" name="Slika 9">
            <a:extLst>
              <a:ext uri="{FF2B5EF4-FFF2-40B4-BE49-F238E27FC236}">
                <a16:creationId xmlns:a16="http://schemas.microsoft.com/office/drawing/2014/main" id="{C2809D52-6C6C-46BC-9FD5-443A56239572}"/>
              </a:ext>
            </a:extLst>
          </p:cNvPr>
          <p:cNvPicPr>
            <a:picLocks noChangeAspect="1"/>
          </p:cNvPicPr>
          <p:nvPr/>
        </p:nvPicPr>
        <p:blipFill>
          <a:blip r:embed="rId2"/>
          <a:stretch>
            <a:fillRect/>
          </a:stretch>
        </p:blipFill>
        <p:spPr>
          <a:xfrm>
            <a:off x="1" y="3492787"/>
            <a:ext cx="4490490" cy="3365212"/>
          </a:xfrm>
          <a:prstGeom prst="rect">
            <a:avLst/>
          </a:prstGeom>
        </p:spPr>
      </p:pic>
      <p:pic>
        <p:nvPicPr>
          <p:cNvPr id="11" name="Slika 10">
            <a:extLst>
              <a:ext uri="{FF2B5EF4-FFF2-40B4-BE49-F238E27FC236}">
                <a16:creationId xmlns:a16="http://schemas.microsoft.com/office/drawing/2014/main" id="{77099450-9F1E-4781-9E51-208D0ED9CC77}"/>
              </a:ext>
            </a:extLst>
          </p:cNvPr>
          <p:cNvPicPr>
            <a:picLocks noChangeAspect="1"/>
          </p:cNvPicPr>
          <p:nvPr/>
        </p:nvPicPr>
        <p:blipFill>
          <a:blip r:embed="rId3"/>
          <a:stretch>
            <a:fillRect/>
          </a:stretch>
        </p:blipFill>
        <p:spPr>
          <a:xfrm>
            <a:off x="4695895" y="1359607"/>
            <a:ext cx="3691173" cy="2768380"/>
          </a:xfrm>
          <a:prstGeom prst="rect">
            <a:avLst/>
          </a:prstGeom>
        </p:spPr>
      </p:pic>
      <p:pic>
        <p:nvPicPr>
          <p:cNvPr id="12" name="Slika 11">
            <a:extLst>
              <a:ext uri="{FF2B5EF4-FFF2-40B4-BE49-F238E27FC236}">
                <a16:creationId xmlns:a16="http://schemas.microsoft.com/office/drawing/2014/main" id="{7F2464BE-2BD6-4BBB-80F1-01D9CE4447AB}"/>
              </a:ext>
            </a:extLst>
          </p:cNvPr>
          <p:cNvPicPr>
            <a:picLocks noChangeAspect="1"/>
          </p:cNvPicPr>
          <p:nvPr/>
        </p:nvPicPr>
        <p:blipFill>
          <a:blip r:embed="rId4"/>
          <a:stretch>
            <a:fillRect/>
          </a:stretch>
        </p:blipFill>
        <p:spPr>
          <a:xfrm>
            <a:off x="8592473" y="4127987"/>
            <a:ext cx="3489129" cy="2620591"/>
          </a:xfrm>
          <a:prstGeom prst="rect">
            <a:avLst/>
          </a:prstGeom>
        </p:spPr>
      </p:pic>
    </p:spTree>
    <p:extLst>
      <p:ext uri="{BB962C8B-B14F-4D97-AF65-F5344CB8AC3E}">
        <p14:creationId xmlns:p14="http://schemas.microsoft.com/office/powerpoint/2010/main" val="255599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45FA52EA-B115-45DD-965C-884CB820AF18}"/>
              </a:ext>
            </a:extLst>
          </p:cNvPr>
          <p:cNvSpPr txBox="1"/>
          <p:nvPr/>
        </p:nvSpPr>
        <p:spPr>
          <a:xfrm>
            <a:off x="848139" y="808383"/>
            <a:ext cx="10764741" cy="1384995"/>
          </a:xfrm>
          <a:prstGeom prst="rect">
            <a:avLst/>
          </a:prstGeom>
          <a:noFill/>
        </p:spPr>
        <p:txBody>
          <a:bodyPr wrap="square" rtlCol="0">
            <a:spAutoFit/>
          </a:bodyPr>
          <a:lstStyle/>
          <a:p>
            <a:r>
              <a:rPr lang="sl-SI" sz="2800" dirty="0"/>
              <a:t>Poustvarjanje na slike iz ateljeja – dodajanje barve, lepljenje materialov na sliko (časopisni papir, semena ajdove in prosene kaše, </a:t>
            </a:r>
            <a:r>
              <a:rPr lang="sl-SI" sz="2800" dirty="0" err="1"/>
              <a:t>stiroporove</a:t>
            </a:r>
            <a:r>
              <a:rPr lang="sl-SI" sz="2800" dirty="0"/>
              <a:t> oranžne kroglice, slano testo,…)</a:t>
            </a:r>
          </a:p>
        </p:txBody>
      </p:sp>
      <p:pic>
        <p:nvPicPr>
          <p:cNvPr id="10" name="Slika 9">
            <a:extLst>
              <a:ext uri="{FF2B5EF4-FFF2-40B4-BE49-F238E27FC236}">
                <a16:creationId xmlns:a16="http://schemas.microsoft.com/office/drawing/2014/main" id="{25614B2B-6809-4D3F-8ED3-F833ADC8B7DA}"/>
              </a:ext>
            </a:extLst>
          </p:cNvPr>
          <p:cNvPicPr>
            <a:picLocks noChangeAspect="1"/>
          </p:cNvPicPr>
          <p:nvPr/>
        </p:nvPicPr>
        <p:blipFill>
          <a:blip r:embed="rId2"/>
          <a:stretch>
            <a:fillRect/>
          </a:stretch>
        </p:blipFill>
        <p:spPr>
          <a:xfrm>
            <a:off x="223143" y="2248562"/>
            <a:ext cx="5461498" cy="4093123"/>
          </a:xfrm>
          <a:prstGeom prst="rect">
            <a:avLst/>
          </a:prstGeom>
        </p:spPr>
      </p:pic>
      <p:pic>
        <p:nvPicPr>
          <p:cNvPr id="11" name="Slika 10">
            <a:extLst>
              <a:ext uri="{FF2B5EF4-FFF2-40B4-BE49-F238E27FC236}">
                <a16:creationId xmlns:a16="http://schemas.microsoft.com/office/drawing/2014/main" id="{74E5E17E-9076-4D95-8EEF-B30F687F0C83}"/>
              </a:ext>
            </a:extLst>
          </p:cNvPr>
          <p:cNvPicPr>
            <a:picLocks noChangeAspect="1"/>
          </p:cNvPicPr>
          <p:nvPr/>
        </p:nvPicPr>
        <p:blipFill>
          <a:blip r:embed="rId3"/>
          <a:stretch>
            <a:fillRect/>
          </a:stretch>
        </p:blipFill>
        <p:spPr>
          <a:xfrm>
            <a:off x="6230509" y="2248562"/>
            <a:ext cx="5449423" cy="4093123"/>
          </a:xfrm>
          <a:prstGeom prst="rect">
            <a:avLst/>
          </a:prstGeom>
        </p:spPr>
      </p:pic>
    </p:spTree>
    <p:extLst>
      <p:ext uri="{BB962C8B-B14F-4D97-AF65-F5344CB8AC3E}">
        <p14:creationId xmlns:p14="http://schemas.microsoft.com/office/powerpoint/2010/main" val="372492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554CEA39-2C44-44EE-8F1E-59104154EE77}"/>
              </a:ext>
            </a:extLst>
          </p:cNvPr>
          <p:cNvPicPr>
            <a:picLocks noChangeAspect="1"/>
          </p:cNvPicPr>
          <p:nvPr/>
        </p:nvPicPr>
        <p:blipFill>
          <a:blip r:embed="rId2"/>
          <a:stretch>
            <a:fillRect/>
          </a:stretch>
        </p:blipFill>
        <p:spPr>
          <a:xfrm>
            <a:off x="1232452" y="1986187"/>
            <a:ext cx="5454528" cy="4096328"/>
          </a:xfrm>
          <a:prstGeom prst="rect">
            <a:avLst/>
          </a:prstGeom>
        </p:spPr>
      </p:pic>
      <p:sp>
        <p:nvSpPr>
          <p:cNvPr id="8" name="Pravokotnik 7">
            <a:extLst>
              <a:ext uri="{FF2B5EF4-FFF2-40B4-BE49-F238E27FC236}">
                <a16:creationId xmlns:a16="http://schemas.microsoft.com/office/drawing/2014/main" id="{B904B5EF-E1B4-44E9-B9B7-13F9B8051727}"/>
              </a:ext>
            </a:extLst>
          </p:cNvPr>
          <p:cNvSpPr/>
          <p:nvPr/>
        </p:nvSpPr>
        <p:spPr>
          <a:xfrm>
            <a:off x="7223760" y="2003027"/>
            <a:ext cx="4594860" cy="4401205"/>
          </a:xfrm>
          <a:prstGeom prst="rect">
            <a:avLst/>
          </a:prstGeom>
        </p:spPr>
        <p:txBody>
          <a:bodyPr wrap="square">
            <a:spAutoFit/>
          </a:bodyPr>
          <a:lstStyle/>
          <a:p>
            <a:r>
              <a:rPr lang="sl-SI" sz="2800" dirty="0"/>
              <a:t>Nekaj komentarjev:</a:t>
            </a:r>
          </a:p>
          <a:p>
            <a:endParaRPr lang="sl-SI" sz="2800" dirty="0"/>
          </a:p>
          <a:p>
            <a:pPr marL="514350" indent="-514350">
              <a:buAutoNum type="arabicPeriod"/>
            </a:pPr>
            <a:r>
              <a:rPr lang="sl-SI" sz="2800" dirty="0"/>
              <a:t>otrok: »Jaz sen slika s kroglicami pogačo.«</a:t>
            </a:r>
          </a:p>
          <a:p>
            <a:pPr marL="514350" indent="-514350">
              <a:buAutoNum type="arabicPeriod"/>
            </a:pPr>
            <a:endParaRPr lang="sl-SI" sz="2800" dirty="0"/>
          </a:p>
          <a:p>
            <a:pPr marL="514350" indent="-514350">
              <a:buAutoNum type="arabicPeriod" startAt="2"/>
            </a:pPr>
            <a:r>
              <a:rPr lang="sl-SI" sz="2800" dirty="0"/>
              <a:t>otrok: »Delala sen z barvami in sen slikala.«</a:t>
            </a:r>
          </a:p>
          <a:p>
            <a:pPr marL="514350" indent="-514350">
              <a:buAutoNum type="arabicPeriod" startAt="2"/>
            </a:pPr>
            <a:endParaRPr lang="sl-SI" sz="2800" dirty="0"/>
          </a:p>
          <a:p>
            <a:r>
              <a:rPr lang="sl-SI" sz="2800" dirty="0"/>
              <a:t>3.   otrok: »Lepila sem mamo miš, ki peče kruh.«</a:t>
            </a:r>
          </a:p>
        </p:txBody>
      </p:sp>
      <p:sp>
        <p:nvSpPr>
          <p:cNvPr id="9" name="PoljeZBesedilom 8">
            <a:extLst>
              <a:ext uri="{FF2B5EF4-FFF2-40B4-BE49-F238E27FC236}">
                <a16:creationId xmlns:a16="http://schemas.microsoft.com/office/drawing/2014/main" id="{C3E23F12-9775-463D-81E1-7BE188299902}"/>
              </a:ext>
            </a:extLst>
          </p:cNvPr>
          <p:cNvSpPr txBox="1"/>
          <p:nvPr/>
        </p:nvSpPr>
        <p:spPr>
          <a:xfrm>
            <a:off x="1232452" y="795130"/>
            <a:ext cx="10334708" cy="954107"/>
          </a:xfrm>
          <a:prstGeom prst="rect">
            <a:avLst/>
          </a:prstGeom>
          <a:noFill/>
        </p:spPr>
        <p:txBody>
          <a:bodyPr wrap="square" rtlCol="0">
            <a:spAutoFit/>
          </a:bodyPr>
          <a:lstStyle/>
          <a:p>
            <a:r>
              <a:rPr lang="sl-SI" sz="2800" dirty="0"/>
              <a:t>Refleksija ob nastalih slikah – komentiranje, </a:t>
            </a:r>
            <a:r>
              <a:rPr lang="nn-NO" sz="2800" dirty="0"/>
              <a:t>kako so nastajale slike in kaj so poskušali ustvariti na skupni sliki.</a:t>
            </a:r>
            <a:endParaRPr lang="sl-SI" sz="2800" dirty="0"/>
          </a:p>
        </p:txBody>
      </p:sp>
    </p:spTree>
    <p:extLst>
      <p:ext uri="{BB962C8B-B14F-4D97-AF65-F5344CB8AC3E}">
        <p14:creationId xmlns:p14="http://schemas.microsoft.com/office/powerpoint/2010/main" val="232984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270A5EC-B667-4AF1-954F-FEC38302641D}"/>
              </a:ext>
            </a:extLst>
          </p:cNvPr>
          <p:cNvPicPr>
            <a:picLocks noChangeAspect="1"/>
          </p:cNvPicPr>
          <p:nvPr/>
        </p:nvPicPr>
        <p:blipFill>
          <a:blip r:embed="rId2"/>
          <a:stretch>
            <a:fillRect/>
          </a:stretch>
        </p:blipFill>
        <p:spPr>
          <a:xfrm>
            <a:off x="6096000" y="1874521"/>
            <a:ext cx="5151120" cy="3863340"/>
          </a:xfrm>
          <a:prstGeom prst="rect">
            <a:avLst/>
          </a:prstGeom>
        </p:spPr>
      </p:pic>
      <p:pic>
        <p:nvPicPr>
          <p:cNvPr id="6" name="Slika 5">
            <a:extLst>
              <a:ext uri="{FF2B5EF4-FFF2-40B4-BE49-F238E27FC236}">
                <a16:creationId xmlns:a16="http://schemas.microsoft.com/office/drawing/2014/main" id="{CB247CFC-612E-407E-A58B-FAF955346E2A}"/>
              </a:ext>
            </a:extLst>
          </p:cNvPr>
          <p:cNvPicPr>
            <a:picLocks noChangeAspect="1"/>
          </p:cNvPicPr>
          <p:nvPr/>
        </p:nvPicPr>
        <p:blipFill>
          <a:blip r:embed="rId3"/>
          <a:stretch>
            <a:fillRect/>
          </a:stretch>
        </p:blipFill>
        <p:spPr>
          <a:xfrm>
            <a:off x="623194" y="1880145"/>
            <a:ext cx="5151119" cy="3857716"/>
          </a:xfrm>
          <a:prstGeom prst="rect">
            <a:avLst/>
          </a:prstGeom>
        </p:spPr>
      </p:pic>
      <p:sp>
        <p:nvSpPr>
          <p:cNvPr id="7" name="PoljeZBesedilom 6">
            <a:extLst>
              <a:ext uri="{FF2B5EF4-FFF2-40B4-BE49-F238E27FC236}">
                <a16:creationId xmlns:a16="http://schemas.microsoft.com/office/drawing/2014/main" id="{48B9AA86-B1CE-4940-BF81-CE0A295DFA4C}"/>
              </a:ext>
            </a:extLst>
          </p:cNvPr>
          <p:cNvSpPr txBox="1"/>
          <p:nvPr/>
        </p:nvSpPr>
        <p:spPr>
          <a:xfrm>
            <a:off x="602363" y="643085"/>
            <a:ext cx="10987273" cy="954107"/>
          </a:xfrm>
          <a:prstGeom prst="rect">
            <a:avLst/>
          </a:prstGeom>
          <a:noFill/>
        </p:spPr>
        <p:txBody>
          <a:bodyPr wrap="square" rtlCol="0">
            <a:spAutoFit/>
          </a:bodyPr>
          <a:lstStyle/>
          <a:p>
            <a:r>
              <a:rPr lang="sl-SI" sz="2800" dirty="0"/>
              <a:t>Doživljanje galerije – Lutka čopko pripoveduje zgodbo in vodi otroke od slike do slike.</a:t>
            </a:r>
          </a:p>
        </p:txBody>
      </p:sp>
    </p:spTree>
    <p:extLst>
      <p:ext uri="{BB962C8B-B14F-4D97-AF65-F5344CB8AC3E}">
        <p14:creationId xmlns:p14="http://schemas.microsoft.com/office/powerpoint/2010/main" val="27006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CB0393B7-6B32-40EA-8C35-29B323CE758D}"/>
              </a:ext>
            </a:extLst>
          </p:cNvPr>
          <p:cNvSpPr txBox="1"/>
          <p:nvPr/>
        </p:nvSpPr>
        <p:spPr>
          <a:xfrm>
            <a:off x="609600" y="834885"/>
            <a:ext cx="10972800" cy="646331"/>
          </a:xfrm>
          <a:prstGeom prst="rect">
            <a:avLst/>
          </a:prstGeom>
          <a:noFill/>
        </p:spPr>
        <p:txBody>
          <a:bodyPr wrap="square" rtlCol="0">
            <a:spAutoFit/>
          </a:bodyPr>
          <a:lstStyle/>
          <a:p>
            <a:r>
              <a:rPr lang="sl-SI" dirty="0"/>
              <a:t>Čopko povabi otroke v atelje, kjer skupaj ustvarjajo. Nastanejo gibljive slike, ki jih otroci nato razstavijo v galeriji in si jih skupaj ogledajo.</a:t>
            </a:r>
          </a:p>
        </p:txBody>
      </p:sp>
      <p:pic>
        <p:nvPicPr>
          <p:cNvPr id="7" name="Slika 6">
            <a:extLst>
              <a:ext uri="{FF2B5EF4-FFF2-40B4-BE49-F238E27FC236}">
                <a16:creationId xmlns:a16="http://schemas.microsoft.com/office/drawing/2014/main" id="{E2C21DB0-667B-414B-BAD8-7F4D4DA4BE71}"/>
              </a:ext>
            </a:extLst>
          </p:cNvPr>
          <p:cNvPicPr>
            <a:picLocks noChangeAspect="1"/>
          </p:cNvPicPr>
          <p:nvPr/>
        </p:nvPicPr>
        <p:blipFill>
          <a:blip r:embed="rId2"/>
          <a:stretch>
            <a:fillRect/>
          </a:stretch>
        </p:blipFill>
        <p:spPr>
          <a:xfrm>
            <a:off x="609600" y="1758452"/>
            <a:ext cx="6220277" cy="4665208"/>
          </a:xfrm>
          <a:prstGeom prst="rect">
            <a:avLst/>
          </a:prstGeom>
        </p:spPr>
      </p:pic>
      <p:pic>
        <p:nvPicPr>
          <p:cNvPr id="8" name="Slika 7">
            <a:extLst>
              <a:ext uri="{FF2B5EF4-FFF2-40B4-BE49-F238E27FC236}">
                <a16:creationId xmlns:a16="http://schemas.microsoft.com/office/drawing/2014/main" id="{BBCFC7EE-5024-4ECC-848E-DFB626EEA478}"/>
              </a:ext>
            </a:extLst>
          </p:cNvPr>
          <p:cNvPicPr>
            <a:picLocks noChangeAspect="1"/>
          </p:cNvPicPr>
          <p:nvPr/>
        </p:nvPicPr>
        <p:blipFill>
          <a:blip r:embed="rId3"/>
          <a:stretch>
            <a:fillRect/>
          </a:stretch>
        </p:blipFill>
        <p:spPr>
          <a:xfrm>
            <a:off x="7262625" y="1481216"/>
            <a:ext cx="3864932" cy="5148149"/>
          </a:xfrm>
          <a:prstGeom prst="rect">
            <a:avLst/>
          </a:prstGeom>
        </p:spPr>
      </p:pic>
    </p:spTree>
    <p:extLst>
      <p:ext uri="{BB962C8B-B14F-4D97-AF65-F5344CB8AC3E}">
        <p14:creationId xmlns:p14="http://schemas.microsoft.com/office/powerpoint/2010/main" val="242340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slov 3"/>
          <p:cNvSpPr>
            <a:spLocks noGrp="1"/>
          </p:cNvSpPr>
          <p:nvPr>
            <p:ph type="ctrTitle"/>
          </p:nvPr>
        </p:nvSpPr>
        <p:spPr>
          <a:xfrm>
            <a:off x="180109" y="1985931"/>
            <a:ext cx="11457709" cy="4059990"/>
          </a:xfrm>
        </p:spPr>
        <p:txBody>
          <a:bodyPr rtlCol="0">
            <a:normAutofit fontScale="90000"/>
          </a:bodyPr>
          <a:lstStyle/>
          <a:p>
            <a:pPr marL="685800" indent="-685800" rtl="0">
              <a:buFont typeface="Wingdings" panose="05000000000000000000" pitchFamily="2" charset="2"/>
              <a:buChar char="§"/>
            </a:pP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dirty="0"/>
              <a:t/>
            </a:r>
            <a:br>
              <a:rPr lang="sl-SI" dirty="0"/>
            </a:br>
            <a:r>
              <a:rPr lang="sl-SI" sz="4000" dirty="0">
                <a:solidFill>
                  <a:schemeClr val="tx1"/>
                </a:solidFill>
                <a:latin typeface="Times New Roman" panose="02020603050405020304" pitchFamily="18" charset="0"/>
                <a:cs typeface="Times New Roman" panose="02020603050405020304" pitchFamily="18" charset="0"/>
              </a:rPr>
              <a:t>Ustvarjalci:</a:t>
            </a:r>
            <a:br>
              <a:rPr lang="sl-SI" sz="4000" dirty="0">
                <a:solidFill>
                  <a:schemeClr val="tx1"/>
                </a:solidFill>
                <a:latin typeface="Times New Roman" panose="02020603050405020304" pitchFamily="18" charset="0"/>
                <a:cs typeface="Times New Roman" panose="02020603050405020304" pitchFamily="18" charset="0"/>
              </a:rPr>
            </a:br>
            <a:r>
              <a:rPr lang="sl-SI" sz="3600" dirty="0">
                <a:solidFill>
                  <a:schemeClr val="tx1"/>
                </a:solidFill>
                <a:latin typeface="Times New Roman" panose="02020603050405020304" pitchFamily="18" charset="0"/>
                <a:cs typeface="Times New Roman" panose="02020603050405020304" pitchFamily="18" charset="0"/>
              </a:rPr>
              <a:t>Vrtec Ljutomer</a:t>
            </a:r>
            <a:r>
              <a:rPr lang="sl-SI" sz="4000" dirty="0">
                <a:solidFill>
                  <a:schemeClr val="tx1"/>
                </a:solidFill>
                <a:latin typeface="Times New Roman" panose="02020603050405020304" pitchFamily="18" charset="0"/>
                <a:cs typeface="Times New Roman" panose="02020603050405020304" pitchFamily="18" charset="0"/>
              </a:rPr>
              <a:t/>
            </a:r>
            <a:br>
              <a:rPr lang="sl-SI" sz="4000" dirty="0">
                <a:solidFill>
                  <a:schemeClr val="tx1"/>
                </a:solidFill>
                <a:latin typeface="Times New Roman" panose="02020603050405020304" pitchFamily="18" charset="0"/>
                <a:cs typeface="Times New Roman" panose="02020603050405020304" pitchFamily="18" charset="0"/>
              </a:rPr>
            </a:br>
            <a:r>
              <a:rPr lang="sl-SI" sz="3100" b="0" dirty="0">
                <a:solidFill>
                  <a:schemeClr val="tx1"/>
                </a:solidFill>
                <a:latin typeface="Times New Roman" panose="02020603050405020304" pitchFamily="18" charset="0"/>
                <a:cs typeface="Times New Roman" panose="02020603050405020304" pitchFamily="18" charset="0"/>
              </a:rPr>
              <a:t>skupina otrok starih 3 - 4let</a:t>
            </a:r>
            <a:br>
              <a:rPr lang="sl-SI" sz="3100" b="0" dirty="0">
                <a:solidFill>
                  <a:schemeClr val="tx1"/>
                </a:solidFill>
                <a:latin typeface="Times New Roman" panose="02020603050405020304" pitchFamily="18" charset="0"/>
                <a:cs typeface="Times New Roman" panose="02020603050405020304" pitchFamily="18" charset="0"/>
              </a:rPr>
            </a:br>
            <a:r>
              <a:rPr lang="sl-SI" sz="3100" b="0" dirty="0">
                <a:solidFill>
                  <a:schemeClr val="tx1"/>
                </a:solidFill>
                <a:latin typeface="Times New Roman" panose="02020603050405020304" pitchFamily="18" charset="0"/>
                <a:cs typeface="Times New Roman" panose="02020603050405020304" pitchFamily="18" charset="0"/>
              </a:rPr>
              <a:t>Melanija </a:t>
            </a:r>
            <a:r>
              <a:rPr lang="sl-SI" sz="3100" b="0" dirty="0" err="1">
                <a:solidFill>
                  <a:schemeClr val="tx1"/>
                </a:solidFill>
                <a:latin typeface="Times New Roman" panose="02020603050405020304" pitchFamily="18" charset="0"/>
                <a:cs typeface="Times New Roman" panose="02020603050405020304" pitchFamily="18" charset="0"/>
              </a:rPr>
              <a:t>Grnjak</a:t>
            </a:r>
            <a:r>
              <a:rPr lang="sl-SI" sz="3100" b="0" dirty="0">
                <a:solidFill>
                  <a:schemeClr val="tx1"/>
                </a:solidFill>
                <a:latin typeface="Times New Roman" panose="02020603050405020304" pitchFamily="18" charset="0"/>
                <a:cs typeface="Times New Roman" panose="02020603050405020304" pitchFamily="18" charset="0"/>
              </a:rPr>
              <a:t> in Romana Pintarič, vzgojiteljici</a:t>
            </a:r>
            <a:br>
              <a:rPr lang="sl-SI" sz="3100" b="0" dirty="0">
                <a:solidFill>
                  <a:schemeClr val="tx1"/>
                </a:solidFill>
                <a:latin typeface="Times New Roman" panose="02020603050405020304" pitchFamily="18" charset="0"/>
                <a:cs typeface="Times New Roman" panose="02020603050405020304" pitchFamily="18" charset="0"/>
              </a:rPr>
            </a:br>
            <a:r>
              <a:rPr lang="sl-SI" sz="3100" b="0" dirty="0">
                <a:solidFill>
                  <a:schemeClr val="tx1"/>
                </a:solidFill>
                <a:latin typeface="Times New Roman" panose="02020603050405020304" pitchFamily="18" charset="0"/>
                <a:cs typeface="Times New Roman" panose="02020603050405020304" pitchFamily="18" charset="0"/>
              </a:rPr>
              <a:t>Ksenija Kosi, ravnateljica </a:t>
            </a:r>
            <a:br>
              <a:rPr lang="sl-SI" sz="3100" b="0" dirty="0">
                <a:solidFill>
                  <a:schemeClr val="tx1"/>
                </a:solidFill>
                <a:latin typeface="Times New Roman" panose="02020603050405020304" pitchFamily="18" charset="0"/>
                <a:cs typeface="Times New Roman" panose="02020603050405020304" pitchFamily="18" charset="0"/>
              </a:rPr>
            </a:br>
            <a:r>
              <a:rPr lang="sl-SI" sz="3100" b="0" dirty="0">
                <a:solidFill>
                  <a:schemeClr val="tx1"/>
                </a:solidFill>
                <a:latin typeface="Times New Roman" panose="02020603050405020304" pitchFamily="18" charset="0"/>
                <a:cs typeface="Times New Roman" panose="02020603050405020304" pitchFamily="18" charset="0"/>
              </a:rPr>
              <a:t/>
            </a:r>
            <a:br>
              <a:rPr lang="sl-SI" sz="3100" b="0" dirty="0">
                <a:solidFill>
                  <a:schemeClr val="tx1"/>
                </a:solidFill>
                <a:latin typeface="Times New Roman" panose="02020603050405020304" pitchFamily="18" charset="0"/>
                <a:cs typeface="Times New Roman" panose="02020603050405020304" pitchFamily="18" charset="0"/>
              </a:rPr>
            </a:br>
            <a:r>
              <a:rPr lang="sl-SI" sz="3100" dirty="0">
                <a:solidFill>
                  <a:schemeClr val="tx1"/>
                </a:solidFill>
                <a:latin typeface="Times New Roman" panose="02020603050405020304" pitchFamily="18" charset="0"/>
                <a:cs typeface="Times New Roman" panose="02020603050405020304" pitchFamily="18" charset="0"/>
              </a:rPr>
              <a:t>Umetnica: </a:t>
            </a:r>
            <a:r>
              <a:rPr lang="sl-SI" sz="3100" b="0" dirty="0">
                <a:solidFill>
                  <a:schemeClr val="tx1"/>
                </a:solidFill>
                <a:latin typeface="Times New Roman" panose="02020603050405020304" pitchFamily="18" charset="0"/>
                <a:cs typeface="Times New Roman" panose="02020603050405020304" pitchFamily="18" charset="0"/>
              </a:rPr>
              <a:t>Katja Bednarik Sudec</a:t>
            </a:r>
            <a:br>
              <a:rPr lang="sl-SI" sz="3100" b="0" dirty="0">
                <a:solidFill>
                  <a:schemeClr val="tx1"/>
                </a:solidFill>
                <a:latin typeface="Times New Roman" panose="02020603050405020304" pitchFamily="18" charset="0"/>
                <a:cs typeface="Times New Roman" panose="02020603050405020304" pitchFamily="18" charset="0"/>
              </a:rPr>
            </a:br>
            <a:r>
              <a:rPr lang="sl-SI" sz="3100" dirty="0">
                <a:solidFill>
                  <a:schemeClr val="tx1"/>
                </a:solidFill>
                <a:latin typeface="Times New Roman" panose="02020603050405020304" pitchFamily="18" charset="0"/>
                <a:cs typeface="Times New Roman" panose="02020603050405020304" pitchFamily="18" charset="0"/>
              </a:rPr>
              <a:t>Kulturna ustanova: </a:t>
            </a:r>
            <a:r>
              <a:rPr lang="sl-SI" sz="3100" b="0" dirty="0">
                <a:solidFill>
                  <a:schemeClr val="tx1"/>
                </a:solidFill>
                <a:latin typeface="Times New Roman" panose="02020603050405020304" pitchFamily="18" charset="0"/>
                <a:cs typeface="Times New Roman" panose="02020603050405020304" pitchFamily="18" charset="0"/>
              </a:rPr>
              <a:t>Galerija Murska Sobota, Splošna knjižnica Ljutomer</a:t>
            </a:r>
            <a:r>
              <a:rPr lang="sl-SI" sz="3100" dirty="0">
                <a:solidFill>
                  <a:schemeClr val="tx1"/>
                </a:solidFill>
                <a:latin typeface="Times New Roman" panose="02020603050405020304" pitchFamily="18" charset="0"/>
                <a:cs typeface="Times New Roman" panose="02020603050405020304" pitchFamily="18" charset="0"/>
              </a:rPr>
              <a:t/>
            </a:r>
            <a:br>
              <a:rPr lang="sl-SI" sz="3100" dirty="0">
                <a:solidFill>
                  <a:schemeClr val="tx1"/>
                </a:solidFill>
                <a:latin typeface="Times New Roman" panose="02020603050405020304" pitchFamily="18" charset="0"/>
                <a:cs typeface="Times New Roman" panose="02020603050405020304" pitchFamily="18" charset="0"/>
              </a:rPr>
            </a:br>
            <a:r>
              <a:rPr lang="sl-SI" sz="3100" dirty="0">
                <a:solidFill>
                  <a:schemeClr val="tx1"/>
                </a:solidFill>
                <a:latin typeface="Times New Roman" panose="02020603050405020304" pitchFamily="18" charset="0"/>
                <a:cs typeface="Times New Roman" panose="02020603050405020304" pitchFamily="18" charset="0"/>
              </a:rPr>
              <a:t>Strokovna podpora: </a:t>
            </a:r>
            <a:r>
              <a:rPr lang="sl-SI" sz="3100" b="0" dirty="0">
                <a:solidFill>
                  <a:schemeClr val="tx1"/>
                </a:solidFill>
                <a:latin typeface="Times New Roman" panose="02020603050405020304" pitchFamily="18" charset="0"/>
                <a:cs typeface="Times New Roman" panose="02020603050405020304" pitchFamily="18" charset="0"/>
              </a:rPr>
              <a:t>Darja Štirn, Petra Štirn Janota, Robi Kroflič </a:t>
            </a:r>
            <a:br>
              <a:rPr lang="sl-SI" sz="3100" b="0" dirty="0">
                <a:solidFill>
                  <a:schemeClr val="tx1"/>
                </a:solidFill>
                <a:latin typeface="Times New Roman" panose="02020603050405020304" pitchFamily="18" charset="0"/>
                <a:cs typeface="Times New Roman" panose="02020603050405020304" pitchFamily="18" charset="0"/>
              </a:rPr>
            </a:br>
            <a:r>
              <a:rPr lang="sl-SI" sz="2200" b="0" dirty="0">
                <a:solidFill>
                  <a:schemeClr val="tx1"/>
                </a:solidFill>
                <a:latin typeface="Times New Roman" panose="02020603050405020304" pitchFamily="18" charset="0"/>
                <a:cs typeface="Times New Roman" panose="02020603050405020304" pitchFamily="18" charset="0"/>
              </a:rPr>
              <a:t>UL FF in Zavod PETIDA </a:t>
            </a:r>
            <a:r>
              <a:rPr lang="sl-SI" sz="3100" b="0" dirty="0">
                <a:solidFill>
                  <a:schemeClr val="tx1"/>
                </a:solidFill>
                <a:latin typeface="Times New Roman" panose="02020603050405020304" pitchFamily="18" charset="0"/>
                <a:cs typeface="Times New Roman" panose="02020603050405020304" pitchFamily="18" charset="0"/>
              </a:rPr>
              <a:t/>
            </a:r>
            <a:br>
              <a:rPr lang="sl-SI" sz="3100" b="0" dirty="0">
                <a:solidFill>
                  <a:schemeClr val="tx1"/>
                </a:solidFill>
                <a:latin typeface="Times New Roman" panose="02020603050405020304" pitchFamily="18" charset="0"/>
                <a:cs typeface="Times New Roman" panose="02020603050405020304" pitchFamily="18" charset="0"/>
              </a:rPr>
            </a:br>
            <a:endParaRPr lang="sl-SI" sz="31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73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značba mesta vsebine 2"/>
          <p:cNvSpPr>
            <a:spLocks noGrp="1"/>
          </p:cNvSpPr>
          <p:nvPr>
            <p:ph idx="4294967295"/>
          </p:nvPr>
        </p:nvSpPr>
        <p:spPr>
          <a:xfrm>
            <a:off x="0" y="1246188"/>
            <a:ext cx="10706100" cy="5078412"/>
          </a:xfrm>
        </p:spPr>
        <p:txBody>
          <a:bodyPr>
            <a:normAutofit/>
          </a:bodyPr>
          <a:lstStyle/>
          <a:p>
            <a:pPr marL="0" indent="0">
              <a:buNone/>
            </a:pPr>
            <a:r>
              <a:rPr lang="sl-SI" sz="2800" dirty="0">
                <a:latin typeface="Times New Roman" panose="02020603050405020304" pitchFamily="18" charset="0"/>
                <a:cs typeface="Times New Roman" panose="02020603050405020304" pitchFamily="18" charset="0"/>
              </a:rPr>
              <a:t>   4. Korak: </a:t>
            </a:r>
            <a:r>
              <a:rPr lang="sl-SI" sz="2800" b="1" dirty="0">
                <a:latin typeface="Times New Roman" panose="02020603050405020304" pitchFamily="18" charset="0"/>
                <a:cs typeface="Times New Roman" panose="02020603050405020304" pitchFamily="18" charset="0"/>
              </a:rPr>
              <a:t>USTVARJALNOST</a:t>
            </a:r>
          </a:p>
        </p:txBody>
      </p:sp>
      <p:sp>
        <p:nvSpPr>
          <p:cNvPr id="5" name="Pravokotnik 4"/>
          <p:cNvSpPr/>
          <p:nvPr/>
        </p:nvSpPr>
        <p:spPr>
          <a:xfrm>
            <a:off x="655517" y="2252855"/>
            <a:ext cx="8621486" cy="2246769"/>
          </a:xfrm>
          <a:prstGeom prst="rect">
            <a:avLst/>
          </a:prstGeom>
        </p:spPr>
        <p:txBody>
          <a:bodyPr wrap="square">
            <a:spAutoFit/>
          </a:bodyPr>
          <a:lstStyle/>
          <a:p>
            <a:r>
              <a:rPr lang="sl-SI" sz="2800" dirty="0">
                <a:latin typeface="+mj-lt"/>
                <a:cs typeface="Times New Roman" panose="02020603050405020304" pitchFamily="18" charset="0"/>
              </a:rPr>
              <a:t>Poustvarjanje doživetega</a:t>
            </a:r>
          </a:p>
          <a:p>
            <a:endParaRPr lang="sl-SI" sz="2800" dirty="0">
              <a:latin typeface="+mj-lt"/>
              <a:cs typeface="Times New Roman" panose="02020603050405020304" pitchFamily="18" charset="0"/>
            </a:endParaRPr>
          </a:p>
          <a:p>
            <a:r>
              <a:rPr lang="sl-SI" sz="2800" dirty="0">
                <a:latin typeface="+mj-lt"/>
                <a:cs typeface="Times New Roman" panose="02020603050405020304" pitchFamily="18" charset="0"/>
              </a:rPr>
              <a:t>Osvojitev pojmov slikar, slika, atelje, upodobitev oblike kruha ter ustvarjanje lastnega avtoportreta s kruhom.</a:t>
            </a:r>
          </a:p>
          <a:p>
            <a:endParaRPr lang="sl-SI"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90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PoljeZBesedilom 14">
            <a:extLst>
              <a:ext uri="{FF2B5EF4-FFF2-40B4-BE49-F238E27FC236}">
                <a16:creationId xmlns:a16="http://schemas.microsoft.com/office/drawing/2014/main" id="{607C16D1-17A8-49D4-BDC6-4C043C03DCA8}"/>
              </a:ext>
            </a:extLst>
          </p:cNvPr>
          <p:cNvSpPr txBox="1"/>
          <p:nvPr/>
        </p:nvSpPr>
        <p:spPr>
          <a:xfrm>
            <a:off x="1020417" y="1033670"/>
            <a:ext cx="5008230" cy="523220"/>
          </a:xfrm>
          <a:prstGeom prst="rect">
            <a:avLst/>
          </a:prstGeom>
          <a:noFill/>
        </p:spPr>
        <p:txBody>
          <a:bodyPr wrap="none" rtlCol="0">
            <a:spAutoFit/>
          </a:bodyPr>
          <a:lstStyle/>
          <a:p>
            <a:r>
              <a:rPr lang="sl-SI" sz="2800" dirty="0"/>
              <a:t>Slikanje vtisov po ogledu galerije.</a:t>
            </a:r>
          </a:p>
        </p:txBody>
      </p:sp>
      <p:pic>
        <p:nvPicPr>
          <p:cNvPr id="16" name="Slika 15">
            <a:extLst>
              <a:ext uri="{FF2B5EF4-FFF2-40B4-BE49-F238E27FC236}">
                <a16:creationId xmlns:a16="http://schemas.microsoft.com/office/drawing/2014/main" id="{9B0F4F21-F89D-4169-971B-4A57F10AA1BD}"/>
              </a:ext>
            </a:extLst>
          </p:cNvPr>
          <p:cNvPicPr>
            <a:picLocks noChangeAspect="1"/>
          </p:cNvPicPr>
          <p:nvPr/>
        </p:nvPicPr>
        <p:blipFill>
          <a:blip r:embed="rId2"/>
          <a:stretch>
            <a:fillRect/>
          </a:stretch>
        </p:blipFill>
        <p:spPr>
          <a:xfrm>
            <a:off x="273914" y="1833290"/>
            <a:ext cx="5754733" cy="4316050"/>
          </a:xfrm>
          <a:prstGeom prst="rect">
            <a:avLst/>
          </a:prstGeom>
        </p:spPr>
      </p:pic>
      <p:pic>
        <p:nvPicPr>
          <p:cNvPr id="17" name="Slika 16">
            <a:extLst>
              <a:ext uri="{FF2B5EF4-FFF2-40B4-BE49-F238E27FC236}">
                <a16:creationId xmlns:a16="http://schemas.microsoft.com/office/drawing/2014/main" id="{B5BF8191-F601-47E1-8406-F6F4C3BB0E0B}"/>
              </a:ext>
            </a:extLst>
          </p:cNvPr>
          <p:cNvPicPr>
            <a:picLocks noChangeAspect="1"/>
          </p:cNvPicPr>
          <p:nvPr/>
        </p:nvPicPr>
        <p:blipFill>
          <a:blip r:embed="rId3"/>
          <a:stretch>
            <a:fillRect/>
          </a:stretch>
        </p:blipFill>
        <p:spPr>
          <a:xfrm>
            <a:off x="6300773" y="1833290"/>
            <a:ext cx="5749808" cy="4316050"/>
          </a:xfrm>
          <a:prstGeom prst="rect">
            <a:avLst/>
          </a:prstGeom>
        </p:spPr>
      </p:pic>
    </p:spTree>
    <p:extLst>
      <p:ext uri="{BB962C8B-B14F-4D97-AF65-F5344CB8AC3E}">
        <p14:creationId xmlns:p14="http://schemas.microsoft.com/office/powerpoint/2010/main" val="168203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Pravokotnik 13">
            <a:extLst>
              <a:ext uri="{FF2B5EF4-FFF2-40B4-BE49-F238E27FC236}">
                <a16:creationId xmlns:a16="http://schemas.microsoft.com/office/drawing/2014/main" id="{7190AA1A-62CA-4A86-A065-DA1F760ADF9D}"/>
              </a:ext>
            </a:extLst>
          </p:cNvPr>
          <p:cNvSpPr/>
          <p:nvPr/>
        </p:nvSpPr>
        <p:spPr>
          <a:xfrm>
            <a:off x="396240" y="452734"/>
            <a:ext cx="11330940" cy="1384995"/>
          </a:xfrm>
          <a:prstGeom prst="rect">
            <a:avLst/>
          </a:prstGeom>
        </p:spPr>
        <p:txBody>
          <a:bodyPr wrap="square">
            <a:spAutoFit/>
          </a:bodyPr>
          <a:lstStyle/>
          <a:p>
            <a:r>
              <a:rPr lang="sl-SI" sz="2800" dirty="0"/>
              <a:t>Slike smo razstavili in ustvarili svojo razstavo ter rekli, da je to naša galerija. Na ogled razstave naših del smo povabili otroke iz sosednjih skupin v vrtcu, ki so si jih prišli z veseljem ogledat.</a:t>
            </a:r>
          </a:p>
        </p:txBody>
      </p:sp>
      <p:pic>
        <p:nvPicPr>
          <p:cNvPr id="15" name="Slika 14">
            <a:extLst>
              <a:ext uri="{FF2B5EF4-FFF2-40B4-BE49-F238E27FC236}">
                <a16:creationId xmlns:a16="http://schemas.microsoft.com/office/drawing/2014/main" id="{4225B1D7-97AF-42B2-9CB6-F5A9EB87D10E}"/>
              </a:ext>
            </a:extLst>
          </p:cNvPr>
          <p:cNvPicPr>
            <a:picLocks noChangeAspect="1"/>
          </p:cNvPicPr>
          <p:nvPr/>
        </p:nvPicPr>
        <p:blipFill>
          <a:blip r:embed="rId2"/>
          <a:stretch>
            <a:fillRect/>
          </a:stretch>
        </p:blipFill>
        <p:spPr>
          <a:xfrm>
            <a:off x="3383280" y="2031700"/>
            <a:ext cx="5897879" cy="4433218"/>
          </a:xfrm>
          <a:prstGeom prst="rect">
            <a:avLst/>
          </a:prstGeom>
        </p:spPr>
      </p:pic>
    </p:spTree>
    <p:extLst>
      <p:ext uri="{BB962C8B-B14F-4D97-AF65-F5344CB8AC3E}">
        <p14:creationId xmlns:p14="http://schemas.microsoft.com/office/powerpoint/2010/main" val="178089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Pravokotnik 13">
            <a:extLst>
              <a:ext uri="{FF2B5EF4-FFF2-40B4-BE49-F238E27FC236}">
                <a16:creationId xmlns:a16="http://schemas.microsoft.com/office/drawing/2014/main" id="{07B465B0-9A67-4660-97A7-92D19480FE53}"/>
              </a:ext>
            </a:extLst>
          </p:cNvPr>
          <p:cNvSpPr/>
          <p:nvPr/>
        </p:nvSpPr>
        <p:spPr>
          <a:xfrm>
            <a:off x="350520" y="220117"/>
            <a:ext cx="11841480" cy="2246769"/>
          </a:xfrm>
          <a:prstGeom prst="rect">
            <a:avLst/>
          </a:prstGeom>
        </p:spPr>
        <p:txBody>
          <a:bodyPr wrap="square">
            <a:spAutoFit/>
          </a:bodyPr>
          <a:lstStyle/>
          <a:p>
            <a:r>
              <a:rPr lang="sl-SI" sz="2800" dirty="0"/>
              <a:t>Poustvarili smo tudi prostor za ustvarjanje umetnika »atelje«, v katerem so otroci lahko ustvarjali lastno umetniško sliko na platno. Sami so izbirali material in tehniko ustvarjanja ter tako neke vrste ustvarjali sliko s </a:t>
            </a:r>
            <a:r>
              <a:rPr lang="sl-SI" sz="2800" dirty="0" err="1"/>
              <a:t>plastenjem</a:t>
            </a:r>
            <a:r>
              <a:rPr lang="sl-SI" sz="2800" dirty="0"/>
              <a:t>. Tako smo pri otrocih spodbujali ustvarjalnost in otrokom omogočili, da doživljajo, spoznavajo in uživajo v umetnosti.</a:t>
            </a:r>
          </a:p>
        </p:txBody>
      </p:sp>
      <p:pic>
        <p:nvPicPr>
          <p:cNvPr id="15" name="Slika 14">
            <a:extLst>
              <a:ext uri="{FF2B5EF4-FFF2-40B4-BE49-F238E27FC236}">
                <a16:creationId xmlns:a16="http://schemas.microsoft.com/office/drawing/2014/main" id="{970F95C6-05E3-412E-9384-99A8C0230F70}"/>
              </a:ext>
            </a:extLst>
          </p:cNvPr>
          <p:cNvPicPr>
            <a:picLocks noChangeAspect="1"/>
          </p:cNvPicPr>
          <p:nvPr/>
        </p:nvPicPr>
        <p:blipFill>
          <a:blip r:embed="rId2"/>
          <a:stretch>
            <a:fillRect/>
          </a:stretch>
        </p:blipFill>
        <p:spPr>
          <a:xfrm>
            <a:off x="3611881" y="2466886"/>
            <a:ext cx="5655682" cy="4241762"/>
          </a:xfrm>
          <a:prstGeom prst="rect">
            <a:avLst/>
          </a:prstGeom>
        </p:spPr>
      </p:pic>
    </p:spTree>
    <p:extLst>
      <p:ext uri="{BB962C8B-B14F-4D97-AF65-F5344CB8AC3E}">
        <p14:creationId xmlns:p14="http://schemas.microsoft.com/office/powerpoint/2010/main" val="83469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277090" y="604335"/>
            <a:ext cx="11541529" cy="1143000"/>
          </a:xfrm>
        </p:spPr>
        <p:txBody>
          <a:bodyPr>
            <a:noAutofit/>
          </a:bodyPr>
          <a:lstStyle/>
          <a:p>
            <a:r>
              <a:rPr lang="sl-SI" sz="2800" dirty="0">
                <a:latin typeface="Times New Roman" panose="02020603050405020304" pitchFamily="18" charset="0"/>
                <a:cs typeface="Times New Roman" panose="02020603050405020304" pitchFamily="18" charset="0"/>
              </a:rPr>
              <a:t>Ustvarjanje otrok z umetnico Katjo: pogovor ob kruhu, pogovor ob umetniških slikah (upodobitev kruha ter žitnih polj), gibanje in prikazovanje rasti in gibanja pšenice, skupinsko slikanje na platno.</a:t>
            </a:r>
            <a:endParaRPr lang="sl-SI" sz="2800" dirty="0">
              <a:solidFill>
                <a:schemeClr val="tx1"/>
              </a:solidFill>
              <a:latin typeface="Times New Roman" panose="02020603050405020304" pitchFamily="18" charset="0"/>
              <a:cs typeface="Times New Roman" panose="02020603050405020304" pitchFamily="18" charset="0"/>
            </a:endParaRPr>
          </a:p>
        </p:txBody>
      </p:sp>
      <p:pic>
        <p:nvPicPr>
          <p:cNvPr id="6" name="Slika 5">
            <a:extLst>
              <a:ext uri="{FF2B5EF4-FFF2-40B4-BE49-F238E27FC236}">
                <a16:creationId xmlns:a16="http://schemas.microsoft.com/office/drawing/2014/main" id="{17901B00-E881-4859-82BC-C5BBF8449079}"/>
              </a:ext>
            </a:extLst>
          </p:cNvPr>
          <p:cNvPicPr>
            <a:picLocks noChangeAspect="1"/>
          </p:cNvPicPr>
          <p:nvPr/>
        </p:nvPicPr>
        <p:blipFill>
          <a:blip r:embed="rId2"/>
          <a:stretch>
            <a:fillRect/>
          </a:stretch>
        </p:blipFill>
        <p:spPr>
          <a:xfrm>
            <a:off x="507358" y="2087779"/>
            <a:ext cx="4312452" cy="3238601"/>
          </a:xfrm>
          <a:prstGeom prst="rect">
            <a:avLst/>
          </a:prstGeom>
        </p:spPr>
      </p:pic>
      <p:pic>
        <p:nvPicPr>
          <p:cNvPr id="7" name="Slika 6">
            <a:extLst>
              <a:ext uri="{FF2B5EF4-FFF2-40B4-BE49-F238E27FC236}">
                <a16:creationId xmlns:a16="http://schemas.microsoft.com/office/drawing/2014/main" id="{CA593C58-6771-462F-A5F2-34420F3045F2}"/>
              </a:ext>
            </a:extLst>
          </p:cNvPr>
          <p:cNvPicPr>
            <a:picLocks noChangeAspect="1"/>
          </p:cNvPicPr>
          <p:nvPr/>
        </p:nvPicPr>
        <p:blipFill>
          <a:blip r:embed="rId3"/>
          <a:stretch>
            <a:fillRect/>
          </a:stretch>
        </p:blipFill>
        <p:spPr>
          <a:xfrm>
            <a:off x="5098938" y="1819544"/>
            <a:ext cx="2628053" cy="3506836"/>
          </a:xfrm>
          <a:prstGeom prst="rect">
            <a:avLst/>
          </a:prstGeom>
        </p:spPr>
      </p:pic>
      <p:pic>
        <p:nvPicPr>
          <p:cNvPr id="8" name="Slika 7">
            <a:extLst>
              <a:ext uri="{FF2B5EF4-FFF2-40B4-BE49-F238E27FC236}">
                <a16:creationId xmlns:a16="http://schemas.microsoft.com/office/drawing/2014/main" id="{A760B18D-FCF5-424E-9B61-AAD639905816}"/>
              </a:ext>
            </a:extLst>
          </p:cNvPr>
          <p:cNvPicPr>
            <a:picLocks noChangeAspect="1"/>
          </p:cNvPicPr>
          <p:nvPr/>
        </p:nvPicPr>
        <p:blipFill>
          <a:blip r:embed="rId4"/>
          <a:stretch>
            <a:fillRect/>
          </a:stretch>
        </p:blipFill>
        <p:spPr>
          <a:xfrm>
            <a:off x="8006119" y="2349708"/>
            <a:ext cx="3678523" cy="2760958"/>
          </a:xfrm>
          <a:prstGeom prst="rect">
            <a:avLst/>
          </a:prstGeom>
        </p:spPr>
      </p:pic>
    </p:spTree>
    <p:extLst>
      <p:ext uri="{BB962C8B-B14F-4D97-AF65-F5344CB8AC3E}">
        <p14:creationId xmlns:p14="http://schemas.microsoft.com/office/powerpoint/2010/main" val="245838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Pravokotnik 13">
            <a:extLst>
              <a:ext uri="{FF2B5EF4-FFF2-40B4-BE49-F238E27FC236}">
                <a16:creationId xmlns:a16="http://schemas.microsoft.com/office/drawing/2014/main" id="{D0E37EDC-A849-4ABF-B70B-E173342B9BD8}"/>
              </a:ext>
            </a:extLst>
          </p:cNvPr>
          <p:cNvSpPr/>
          <p:nvPr/>
        </p:nvSpPr>
        <p:spPr>
          <a:xfrm>
            <a:off x="510540" y="290036"/>
            <a:ext cx="11308080" cy="1815882"/>
          </a:xfrm>
          <a:prstGeom prst="rect">
            <a:avLst/>
          </a:prstGeom>
        </p:spPr>
        <p:txBody>
          <a:bodyPr wrap="square">
            <a:spAutoFit/>
          </a:bodyPr>
          <a:lstStyle/>
          <a:p>
            <a:r>
              <a:rPr lang="sl-SI" sz="2800" dirty="0"/>
              <a:t>Igra s kaširanimi kruhi, opazovanje, tipanje in pogovor o oblikah kruha. Otroci so se v kotičkih igre vlog veliko igrali z kaširanimi kruhi, se igrali pečenje kruha in trgovino ter pekarno. Ob tem so nehote rokovali z kruhki in osvajali obliko in barvo kruha. </a:t>
            </a:r>
          </a:p>
        </p:txBody>
      </p:sp>
      <p:pic>
        <p:nvPicPr>
          <p:cNvPr id="16" name="Slika 15">
            <a:extLst>
              <a:ext uri="{FF2B5EF4-FFF2-40B4-BE49-F238E27FC236}">
                <a16:creationId xmlns:a16="http://schemas.microsoft.com/office/drawing/2014/main" id="{23446041-28F7-40E1-8E2F-339774CC818E}"/>
              </a:ext>
            </a:extLst>
          </p:cNvPr>
          <p:cNvPicPr>
            <a:picLocks noChangeAspect="1"/>
          </p:cNvPicPr>
          <p:nvPr/>
        </p:nvPicPr>
        <p:blipFill>
          <a:blip r:embed="rId2"/>
          <a:stretch>
            <a:fillRect/>
          </a:stretch>
        </p:blipFill>
        <p:spPr>
          <a:xfrm>
            <a:off x="510540" y="2284582"/>
            <a:ext cx="5318760" cy="3992006"/>
          </a:xfrm>
          <a:prstGeom prst="rect">
            <a:avLst/>
          </a:prstGeom>
        </p:spPr>
      </p:pic>
      <p:pic>
        <p:nvPicPr>
          <p:cNvPr id="17" name="Slika 16">
            <a:extLst>
              <a:ext uri="{FF2B5EF4-FFF2-40B4-BE49-F238E27FC236}">
                <a16:creationId xmlns:a16="http://schemas.microsoft.com/office/drawing/2014/main" id="{82C62603-0BFD-44E4-B595-C6F7DD7280B8}"/>
              </a:ext>
            </a:extLst>
          </p:cNvPr>
          <p:cNvPicPr>
            <a:picLocks noChangeAspect="1"/>
          </p:cNvPicPr>
          <p:nvPr/>
        </p:nvPicPr>
        <p:blipFill>
          <a:blip r:embed="rId3"/>
          <a:stretch>
            <a:fillRect/>
          </a:stretch>
        </p:blipFill>
        <p:spPr>
          <a:xfrm>
            <a:off x="6483439" y="2284582"/>
            <a:ext cx="5335181" cy="3992006"/>
          </a:xfrm>
          <a:prstGeom prst="rect">
            <a:avLst/>
          </a:prstGeom>
        </p:spPr>
      </p:pic>
    </p:spTree>
    <p:extLst>
      <p:ext uri="{BB962C8B-B14F-4D97-AF65-F5344CB8AC3E}">
        <p14:creationId xmlns:p14="http://schemas.microsoft.com/office/powerpoint/2010/main" val="328065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avokotnik 5">
            <a:extLst>
              <a:ext uri="{FF2B5EF4-FFF2-40B4-BE49-F238E27FC236}">
                <a16:creationId xmlns:a16="http://schemas.microsoft.com/office/drawing/2014/main" id="{4421ADCC-3350-4B9F-8018-5C0D61E71125}"/>
              </a:ext>
            </a:extLst>
          </p:cNvPr>
          <p:cNvSpPr/>
          <p:nvPr/>
        </p:nvSpPr>
        <p:spPr>
          <a:xfrm>
            <a:off x="487680" y="173058"/>
            <a:ext cx="11422380" cy="1384995"/>
          </a:xfrm>
          <a:prstGeom prst="rect">
            <a:avLst/>
          </a:prstGeom>
        </p:spPr>
        <p:txBody>
          <a:bodyPr wrap="square">
            <a:spAutoFit/>
          </a:bodyPr>
          <a:lstStyle/>
          <a:p>
            <a:r>
              <a:rPr lang="sl-SI" sz="2800" dirty="0"/>
              <a:t>Risanje skice kruha v različnih tehnikah (barvica, voščenka, flumastri) na različne vrste papirja in kartona ter oblikovanje, gnetenje in upodabljanje kruha iz slanega testa.</a:t>
            </a:r>
          </a:p>
        </p:txBody>
      </p:sp>
      <p:pic>
        <p:nvPicPr>
          <p:cNvPr id="7" name="Slika 6">
            <a:extLst>
              <a:ext uri="{FF2B5EF4-FFF2-40B4-BE49-F238E27FC236}">
                <a16:creationId xmlns:a16="http://schemas.microsoft.com/office/drawing/2014/main" id="{FC6B4E3A-3F17-479C-B630-7683E1F913CD}"/>
              </a:ext>
            </a:extLst>
          </p:cNvPr>
          <p:cNvPicPr>
            <a:picLocks noChangeAspect="1"/>
          </p:cNvPicPr>
          <p:nvPr/>
        </p:nvPicPr>
        <p:blipFill>
          <a:blip r:embed="rId2"/>
          <a:stretch>
            <a:fillRect/>
          </a:stretch>
        </p:blipFill>
        <p:spPr>
          <a:xfrm>
            <a:off x="487680" y="1465917"/>
            <a:ext cx="5181600" cy="3880175"/>
          </a:xfrm>
          <a:prstGeom prst="rect">
            <a:avLst/>
          </a:prstGeom>
        </p:spPr>
      </p:pic>
      <p:pic>
        <p:nvPicPr>
          <p:cNvPr id="8" name="Slika 7">
            <a:extLst>
              <a:ext uri="{FF2B5EF4-FFF2-40B4-BE49-F238E27FC236}">
                <a16:creationId xmlns:a16="http://schemas.microsoft.com/office/drawing/2014/main" id="{4E66DDB5-7553-4633-A86A-6C61DB6A4683}"/>
              </a:ext>
            </a:extLst>
          </p:cNvPr>
          <p:cNvPicPr>
            <a:picLocks noChangeAspect="1"/>
          </p:cNvPicPr>
          <p:nvPr/>
        </p:nvPicPr>
        <p:blipFill>
          <a:blip r:embed="rId3"/>
          <a:stretch>
            <a:fillRect/>
          </a:stretch>
        </p:blipFill>
        <p:spPr>
          <a:xfrm>
            <a:off x="6095999" y="1465917"/>
            <a:ext cx="5173567" cy="3880175"/>
          </a:xfrm>
          <a:prstGeom prst="rect">
            <a:avLst/>
          </a:prstGeom>
        </p:spPr>
      </p:pic>
    </p:spTree>
    <p:extLst>
      <p:ext uri="{BB962C8B-B14F-4D97-AF65-F5344CB8AC3E}">
        <p14:creationId xmlns:p14="http://schemas.microsoft.com/office/powerpoint/2010/main" val="403592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avokotnik 5">
            <a:extLst>
              <a:ext uri="{FF2B5EF4-FFF2-40B4-BE49-F238E27FC236}">
                <a16:creationId xmlns:a16="http://schemas.microsoft.com/office/drawing/2014/main" id="{B59227D7-D4C6-4A5D-9BF8-EAB24D171ED2}"/>
              </a:ext>
            </a:extLst>
          </p:cNvPr>
          <p:cNvSpPr/>
          <p:nvPr/>
        </p:nvSpPr>
        <p:spPr>
          <a:xfrm>
            <a:off x="464820" y="385495"/>
            <a:ext cx="11239500" cy="954107"/>
          </a:xfrm>
          <a:prstGeom prst="rect">
            <a:avLst/>
          </a:prstGeom>
        </p:spPr>
        <p:txBody>
          <a:bodyPr wrap="square">
            <a:spAutoFit/>
          </a:bodyPr>
          <a:lstStyle/>
          <a:p>
            <a:r>
              <a:rPr lang="sl-SI" sz="2800" dirty="0"/>
              <a:t>Sledilo je slikanje in upodobitev oblike kruha na skupinsko sliko predhodno pripravljenega platna. </a:t>
            </a:r>
          </a:p>
        </p:txBody>
      </p:sp>
      <p:pic>
        <p:nvPicPr>
          <p:cNvPr id="7" name="Slika 6">
            <a:extLst>
              <a:ext uri="{FF2B5EF4-FFF2-40B4-BE49-F238E27FC236}">
                <a16:creationId xmlns:a16="http://schemas.microsoft.com/office/drawing/2014/main" id="{8404F2F6-DDAA-4DF0-8517-AE283CD59609}"/>
              </a:ext>
            </a:extLst>
          </p:cNvPr>
          <p:cNvPicPr>
            <a:picLocks noChangeAspect="1"/>
          </p:cNvPicPr>
          <p:nvPr/>
        </p:nvPicPr>
        <p:blipFill>
          <a:blip r:embed="rId2"/>
          <a:stretch>
            <a:fillRect/>
          </a:stretch>
        </p:blipFill>
        <p:spPr>
          <a:xfrm>
            <a:off x="464820" y="1580210"/>
            <a:ext cx="5364726" cy="4020490"/>
          </a:xfrm>
          <a:prstGeom prst="rect">
            <a:avLst/>
          </a:prstGeom>
        </p:spPr>
      </p:pic>
      <p:pic>
        <p:nvPicPr>
          <p:cNvPr id="8" name="Slika 7">
            <a:extLst>
              <a:ext uri="{FF2B5EF4-FFF2-40B4-BE49-F238E27FC236}">
                <a16:creationId xmlns:a16="http://schemas.microsoft.com/office/drawing/2014/main" id="{005457AF-3D56-48E6-996B-D15A77D616B6}"/>
              </a:ext>
            </a:extLst>
          </p:cNvPr>
          <p:cNvPicPr>
            <a:picLocks noChangeAspect="1"/>
          </p:cNvPicPr>
          <p:nvPr/>
        </p:nvPicPr>
        <p:blipFill>
          <a:blip r:embed="rId3"/>
          <a:stretch>
            <a:fillRect/>
          </a:stretch>
        </p:blipFill>
        <p:spPr>
          <a:xfrm>
            <a:off x="6069086" y="1580210"/>
            <a:ext cx="5368825" cy="4020490"/>
          </a:xfrm>
          <a:prstGeom prst="rect">
            <a:avLst/>
          </a:prstGeom>
        </p:spPr>
      </p:pic>
    </p:spTree>
    <p:extLst>
      <p:ext uri="{BB962C8B-B14F-4D97-AF65-F5344CB8AC3E}">
        <p14:creationId xmlns:p14="http://schemas.microsoft.com/office/powerpoint/2010/main" val="405392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55BAEF-5DCE-458C-96E3-699052369F93}"/>
              </a:ext>
            </a:extLst>
          </p:cNvPr>
          <p:cNvSpPr>
            <a:spLocks noGrp="1"/>
          </p:cNvSpPr>
          <p:nvPr>
            <p:ph type="title"/>
          </p:nvPr>
        </p:nvSpPr>
        <p:spPr/>
        <p:txBody>
          <a:bodyPr>
            <a:normAutofit/>
          </a:bodyPr>
          <a:lstStyle/>
          <a:p>
            <a:r>
              <a:rPr lang="sl-SI" sz="2800" dirty="0"/>
              <a:t>Avtoportret s kruhom – srečanje otrok z novim izrazom. </a:t>
            </a:r>
            <a:br>
              <a:rPr lang="sl-SI" sz="2800" dirty="0"/>
            </a:br>
            <a:r>
              <a:rPr lang="sl-SI" sz="2800" dirty="0"/>
              <a:t>Kaj je to avtoportret?</a:t>
            </a:r>
            <a:br>
              <a:rPr lang="sl-SI" sz="2800" dirty="0"/>
            </a:br>
            <a:endParaRPr lang="sl-SI" sz="2800" dirty="0"/>
          </a:p>
        </p:txBody>
      </p:sp>
      <p:pic>
        <p:nvPicPr>
          <p:cNvPr id="4" name="Označba mesta vsebine 3">
            <a:extLst>
              <a:ext uri="{FF2B5EF4-FFF2-40B4-BE49-F238E27FC236}">
                <a16:creationId xmlns:a16="http://schemas.microsoft.com/office/drawing/2014/main" id="{97487CC0-93C9-41D6-BC4A-7F4E62A9D7B6}"/>
              </a:ext>
            </a:extLst>
          </p:cNvPr>
          <p:cNvPicPr>
            <a:picLocks noGrp="1" noChangeAspect="1"/>
          </p:cNvPicPr>
          <p:nvPr>
            <p:ph idx="1"/>
          </p:nvPr>
        </p:nvPicPr>
        <p:blipFill>
          <a:blip r:embed="rId2"/>
          <a:stretch>
            <a:fillRect/>
          </a:stretch>
        </p:blipFill>
        <p:spPr>
          <a:xfrm>
            <a:off x="6720840" y="1238399"/>
            <a:ext cx="3931920" cy="5254476"/>
          </a:xfrm>
          <a:prstGeom prst="rect">
            <a:avLst/>
          </a:prstGeom>
        </p:spPr>
      </p:pic>
    </p:spTree>
    <p:extLst>
      <p:ext uri="{BB962C8B-B14F-4D97-AF65-F5344CB8AC3E}">
        <p14:creationId xmlns:p14="http://schemas.microsoft.com/office/powerpoint/2010/main" val="88814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03955A73-CED5-48E1-A479-CCAFF215D558}"/>
              </a:ext>
            </a:extLst>
          </p:cNvPr>
          <p:cNvSpPr/>
          <p:nvPr/>
        </p:nvSpPr>
        <p:spPr>
          <a:xfrm>
            <a:off x="300990" y="1228397"/>
            <a:ext cx="11590020" cy="4401205"/>
          </a:xfrm>
          <a:prstGeom prst="rect">
            <a:avLst/>
          </a:prstGeom>
        </p:spPr>
        <p:txBody>
          <a:bodyPr wrap="square">
            <a:spAutoFit/>
          </a:bodyPr>
          <a:lstStyle/>
          <a:p>
            <a:r>
              <a:rPr lang="sl-SI" sz="2800" dirty="0"/>
              <a:t>Otrokom v začetku ni bilo čisto jasno, zato smo se hkrati pričeli osredotočati in izvajati različne dejavnosti in igre »To sem jaz«. Otroci so se igrali gibalno igro To sem jaz, se prepoznavali na slikah v igralnici, na slikah s kruhom, opazovali so svoje sence, odsev v ogledalu, prepoznavali svoje ime in se tako identificirali. Opazovali so svoje telo in opisovali katere dele telesa imajo. Nato smo prešli v dejavnost risanja svojega obrisa na papir, barvanje in dodelava obrisa. Uporabili smo že nam znano tehniko </a:t>
            </a:r>
            <a:r>
              <a:rPr lang="sl-SI" sz="2800" dirty="0" err="1"/>
              <a:t>plastenja</a:t>
            </a:r>
            <a:r>
              <a:rPr lang="sl-SI" sz="2800" dirty="0"/>
              <a:t>, kjer so otroci prosto izbirali material (semena, zrnje, blago, usnje, papir, </a:t>
            </a:r>
            <a:r>
              <a:rPr lang="sl-SI" sz="2800" dirty="0" err="1"/>
              <a:t>stiroporne</a:t>
            </a:r>
            <a:r>
              <a:rPr lang="sl-SI" sz="2800" dirty="0"/>
              <a:t> kroglice, …) za dodelavo obrisa. Preko tega smo nato prešli na izraza portret in avtoportret, ki so ju potem lažje razumeli. </a:t>
            </a:r>
          </a:p>
        </p:txBody>
      </p:sp>
    </p:spTree>
    <p:extLst>
      <p:ext uri="{BB962C8B-B14F-4D97-AF65-F5344CB8AC3E}">
        <p14:creationId xmlns:p14="http://schemas.microsoft.com/office/powerpoint/2010/main" val="2829622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grada vsebine 2"/>
          <p:cNvSpPr>
            <a:spLocks noGrp="1"/>
          </p:cNvSpPr>
          <p:nvPr>
            <p:ph idx="1"/>
          </p:nvPr>
        </p:nvSpPr>
        <p:spPr>
          <a:xfrm>
            <a:off x="594851" y="598516"/>
            <a:ext cx="10972800" cy="6259484"/>
          </a:xfrm>
        </p:spPr>
        <p:txBody>
          <a:bodyPr>
            <a:normAutofit/>
          </a:bodyPr>
          <a:lstStyle/>
          <a:p>
            <a:pPr marL="27432" indent="0">
              <a:buNone/>
            </a:pPr>
            <a:r>
              <a:rPr lang="sl-SI" sz="3000" dirty="0">
                <a:latin typeface="Times New Roman" panose="02020603050405020304" pitchFamily="18" charset="0"/>
                <a:cs typeface="Times New Roman" panose="02020603050405020304" pitchFamily="18" charset="0"/>
              </a:rPr>
              <a:t>KURIKULARNO PODROČJE: </a:t>
            </a:r>
            <a:r>
              <a:rPr lang="sl-SI" sz="3000" b="1" dirty="0">
                <a:latin typeface="Times New Roman" panose="02020603050405020304" pitchFamily="18" charset="0"/>
                <a:cs typeface="Times New Roman" panose="02020603050405020304" pitchFamily="18" charset="0"/>
              </a:rPr>
              <a:t>UMETNOST </a:t>
            </a:r>
            <a:r>
              <a:rPr lang="sl-SI" sz="3000" dirty="0">
                <a:latin typeface="Times New Roman" panose="02020603050405020304" pitchFamily="18" charset="0"/>
                <a:cs typeface="Times New Roman" panose="02020603050405020304" pitchFamily="18" charset="0"/>
              </a:rPr>
              <a:t>– (likovna umetnost) v povezavi z ostalimi področji kurikuluma.</a:t>
            </a:r>
            <a:r>
              <a:rPr lang="sl-SI" sz="2800" dirty="0">
                <a:latin typeface="Times New Roman" panose="02020603050405020304" pitchFamily="18" charset="0"/>
                <a:cs typeface="Times New Roman" panose="02020603050405020304" pitchFamily="18" charset="0"/>
              </a:rPr>
              <a:t> </a:t>
            </a:r>
          </a:p>
          <a:p>
            <a:pPr lvl="1">
              <a:buFont typeface="Arial" panose="020B0604020202020204" pitchFamily="34" charset="0"/>
              <a:buChar char="•"/>
            </a:pPr>
            <a:r>
              <a:rPr lang="sl-SI" sz="2800" dirty="0">
                <a:latin typeface="Times New Roman" panose="02020603050405020304" pitchFamily="18" charset="0"/>
                <a:cs typeface="Times New Roman" panose="02020603050405020304" pitchFamily="18" charset="0"/>
              </a:rPr>
              <a:t>Spodbujanje radovednosti in veselja do umetniških dejavnosti, umetnosti in različnosti.</a:t>
            </a:r>
          </a:p>
          <a:p>
            <a:pPr marL="393192" lvl="1" indent="0">
              <a:buNone/>
            </a:pPr>
            <a:r>
              <a:rPr lang="sl-SI" sz="2800" dirty="0">
                <a:latin typeface="Times New Roman" panose="02020603050405020304" pitchFamily="18" charset="0"/>
                <a:cs typeface="Times New Roman" panose="02020603050405020304" pitchFamily="18" charset="0"/>
              </a:rPr>
              <a:t>• Razvijanje sposobnosti izražanja istih doživetij v različnih umetniških jezikih (likovnem, dramskem, plesnem).</a:t>
            </a:r>
          </a:p>
          <a:p>
            <a:pPr>
              <a:buNone/>
            </a:pPr>
            <a:endParaRPr lang="sl-SI" sz="3000" dirty="0">
              <a:latin typeface="Times New Roman" panose="02020603050405020304" pitchFamily="18" charset="0"/>
              <a:cs typeface="Times New Roman" panose="02020603050405020304" pitchFamily="18" charset="0"/>
            </a:endParaRPr>
          </a:p>
          <a:p>
            <a:pPr>
              <a:buNone/>
            </a:pPr>
            <a:r>
              <a:rPr lang="sl-SI" sz="3000" dirty="0">
                <a:latin typeface="Times New Roman" panose="02020603050405020304" pitchFamily="18" charset="0"/>
                <a:cs typeface="Times New Roman" panose="02020603050405020304" pitchFamily="18" charset="0"/>
              </a:rPr>
              <a:t>MEDPODROČNE POVEZAVE:</a:t>
            </a:r>
            <a:endParaRPr lang="sl-SI" dirty="0"/>
          </a:p>
          <a:p>
            <a:pPr marL="0" indent="0">
              <a:buNone/>
            </a:pPr>
            <a:r>
              <a:rPr lang="sl-SI" dirty="0"/>
              <a:t>JEZIK - Cilj: Poslušanje, razumevanje in doživljanje jezika</a:t>
            </a:r>
          </a:p>
          <a:p>
            <a:pPr marL="0" indent="0">
              <a:buNone/>
            </a:pPr>
            <a:r>
              <a:rPr lang="sl-SI" dirty="0"/>
              <a:t>NARAVA - Cilj: Otrok odkriva, spoznava živo naravo.</a:t>
            </a:r>
          </a:p>
          <a:p>
            <a:pPr marL="0" indent="0">
              <a:buNone/>
            </a:pPr>
            <a:r>
              <a:rPr lang="sl-SI" dirty="0"/>
              <a:t>GIBANJE - Cilj: Omogočanje in spodbujanje gibalne dejavnosti otrok</a:t>
            </a:r>
          </a:p>
          <a:p>
            <a:pPr marL="0" indent="0">
              <a:buNone/>
            </a:pPr>
            <a:endParaRPr lang="sl-SI" dirty="0"/>
          </a:p>
        </p:txBody>
      </p:sp>
    </p:spTree>
    <p:extLst>
      <p:ext uri="{BB962C8B-B14F-4D97-AF65-F5344CB8AC3E}">
        <p14:creationId xmlns:p14="http://schemas.microsoft.com/office/powerpoint/2010/main" val="185221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83A7AE15-0457-4355-A1E9-DDA437038DA4}"/>
              </a:ext>
            </a:extLst>
          </p:cNvPr>
          <p:cNvPicPr>
            <a:picLocks noChangeAspect="1"/>
          </p:cNvPicPr>
          <p:nvPr/>
        </p:nvPicPr>
        <p:blipFill>
          <a:blip r:embed="rId2"/>
          <a:stretch>
            <a:fillRect/>
          </a:stretch>
        </p:blipFill>
        <p:spPr>
          <a:xfrm>
            <a:off x="1438067" y="218919"/>
            <a:ext cx="4276933" cy="3207700"/>
          </a:xfrm>
          <a:prstGeom prst="rect">
            <a:avLst/>
          </a:prstGeom>
        </p:spPr>
      </p:pic>
      <p:pic>
        <p:nvPicPr>
          <p:cNvPr id="3" name="Slika 2">
            <a:extLst>
              <a:ext uri="{FF2B5EF4-FFF2-40B4-BE49-F238E27FC236}">
                <a16:creationId xmlns:a16="http://schemas.microsoft.com/office/drawing/2014/main" id="{52DFAB87-1FEA-4C78-8FF0-825373C68BE5}"/>
              </a:ext>
            </a:extLst>
          </p:cNvPr>
          <p:cNvPicPr>
            <a:picLocks noChangeAspect="1"/>
          </p:cNvPicPr>
          <p:nvPr/>
        </p:nvPicPr>
        <p:blipFill>
          <a:blip r:embed="rId3"/>
          <a:stretch>
            <a:fillRect/>
          </a:stretch>
        </p:blipFill>
        <p:spPr>
          <a:xfrm>
            <a:off x="6842759" y="218919"/>
            <a:ext cx="4276934" cy="3210081"/>
          </a:xfrm>
          <a:prstGeom prst="rect">
            <a:avLst/>
          </a:prstGeom>
        </p:spPr>
      </p:pic>
      <p:pic>
        <p:nvPicPr>
          <p:cNvPr id="4" name="Slika 3">
            <a:extLst>
              <a:ext uri="{FF2B5EF4-FFF2-40B4-BE49-F238E27FC236}">
                <a16:creationId xmlns:a16="http://schemas.microsoft.com/office/drawing/2014/main" id="{E374B727-BED1-4603-B494-E937ED83CE6A}"/>
              </a:ext>
            </a:extLst>
          </p:cNvPr>
          <p:cNvPicPr>
            <a:picLocks noChangeAspect="1"/>
          </p:cNvPicPr>
          <p:nvPr/>
        </p:nvPicPr>
        <p:blipFill>
          <a:blip r:embed="rId4"/>
          <a:stretch>
            <a:fillRect/>
          </a:stretch>
        </p:blipFill>
        <p:spPr>
          <a:xfrm>
            <a:off x="4226986" y="3769257"/>
            <a:ext cx="4114800" cy="3088743"/>
          </a:xfrm>
          <a:prstGeom prst="rect">
            <a:avLst/>
          </a:prstGeom>
        </p:spPr>
      </p:pic>
    </p:spTree>
    <p:extLst>
      <p:ext uri="{BB962C8B-B14F-4D97-AF65-F5344CB8AC3E}">
        <p14:creationId xmlns:p14="http://schemas.microsoft.com/office/powerpoint/2010/main" val="3627514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45E4AE31-9461-49C6-9831-AF0639ADC413}"/>
              </a:ext>
            </a:extLst>
          </p:cNvPr>
          <p:cNvSpPr/>
          <p:nvPr/>
        </p:nvSpPr>
        <p:spPr>
          <a:xfrm>
            <a:off x="441960" y="316915"/>
            <a:ext cx="11170920" cy="954107"/>
          </a:xfrm>
          <a:prstGeom prst="rect">
            <a:avLst/>
          </a:prstGeom>
        </p:spPr>
        <p:txBody>
          <a:bodyPr wrap="square">
            <a:spAutoFit/>
          </a:bodyPr>
          <a:lstStyle/>
          <a:p>
            <a:r>
              <a:rPr lang="sl-SI" sz="2800" dirty="0"/>
              <a:t>Nadaljevali smo z dejavnostmi slikanja in upodabljanja kruha z akvarel barvami na akvarel papir</a:t>
            </a:r>
            <a:r>
              <a:rPr lang="sl-SI" dirty="0"/>
              <a:t>. </a:t>
            </a:r>
          </a:p>
        </p:txBody>
      </p:sp>
      <p:pic>
        <p:nvPicPr>
          <p:cNvPr id="3" name="Slika 2">
            <a:extLst>
              <a:ext uri="{FF2B5EF4-FFF2-40B4-BE49-F238E27FC236}">
                <a16:creationId xmlns:a16="http://schemas.microsoft.com/office/drawing/2014/main" id="{C0C98D11-1DCC-465A-B185-FF940A9928C9}"/>
              </a:ext>
            </a:extLst>
          </p:cNvPr>
          <p:cNvPicPr>
            <a:picLocks noChangeAspect="1"/>
          </p:cNvPicPr>
          <p:nvPr/>
        </p:nvPicPr>
        <p:blipFill>
          <a:blip r:embed="rId2"/>
          <a:stretch>
            <a:fillRect/>
          </a:stretch>
        </p:blipFill>
        <p:spPr>
          <a:xfrm>
            <a:off x="4389120" y="1271022"/>
            <a:ext cx="6797040" cy="5090159"/>
          </a:xfrm>
          <a:prstGeom prst="rect">
            <a:avLst/>
          </a:prstGeom>
        </p:spPr>
      </p:pic>
    </p:spTree>
    <p:extLst>
      <p:ext uri="{BB962C8B-B14F-4D97-AF65-F5344CB8AC3E}">
        <p14:creationId xmlns:p14="http://schemas.microsoft.com/office/powerpoint/2010/main" val="2013442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190A2A17-12AD-4872-BC54-A15D4699556F}"/>
              </a:ext>
            </a:extLst>
          </p:cNvPr>
          <p:cNvSpPr/>
          <p:nvPr/>
        </p:nvSpPr>
        <p:spPr>
          <a:xfrm>
            <a:off x="259080" y="267176"/>
            <a:ext cx="11932920" cy="1815882"/>
          </a:xfrm>
          <a:prstGeom prst="rect">
            <a:avLst/>
          </a:prstGeom>
        </p:spPr>
        <p:txBody>
          <a:bodyPr wrap="square">
            <a:spAutoFit/>
          </a:bodyPr>
          <a:lstStyle/>
          <a:p>
            <a:r>
              <a:rPr lang="sl-SI" sz="2800" dirty="0"/>
              <a:t>Vsak otrok si je naslikal dve podlagi.  Na eno podlago so se otroci narisali po opazovanju svoje fotografije s kruhom, drugo pa smo predali naši umetnici. Katja je nato na podlage otrok ustvarila avtoportret otroka in nam jih nato vrnila. Tako so nastali čudoviti izdelki, ki smo jih razstavili v igralnici.</a:t>
            </a:r>
          </a:p>
        </p:txBody>
      </p:sp>
      <p:pic>
        <p:nvPicPr>
          <p:cNvPr id="3" name="Slika 2">
            <a:extLst>
              <a:ext uri="{FF2B5EF4-FFF2-40B4-BE49-F238E27FC236}">
                <a16:creationId xmlns:a16="http://schemas.microsoft.com/office/drawing/2014/main" id="{A502E38C-4A73-4A35-8D4A-787C47C874AE}"/>
              </a:ext>
            </a:extLst>
          </p:cNvPr>
          <p:cNvPicPr>
            <a:picLocks noChangeAspect="1"/>
          </p:cNvPicPr>
          <p:nvPr/>
        </p:nvPicPr>
        <p:blipFill>
          <a:blip r:embed="rId2"/>
          <a:stretch>
            <a:fillRect/>
          </a:stretch>
        </p:blipFill>
        <p:spPr>
          <a:xfrm>
            <a:off x="1092904" y="2328576"/>
            <a:ext cx="4664399" cy="3500724"/>
          </a:xfrm>
          <a:prstGeom prst="rect">
            <a:avLst/>
          </a:prstGeom>
        </p:spPr>
      </p:pic>
      <p:pic>
        <p:nvPicPr>
          <p:cNvPr id="4" name="Slika 3">
            <a:extLst>
              <a:ext uri="{FF2B5EF4-FFF2-40B4-BE49-F238E27FC236}">
                <a16:creationId xmlns:a16="http://schemas.microsoft.com/office/drawing/2014/main" id="{BF883D69-1B86-4A26-B2EA-19B4C008631A}"/>
              </a:ext>
            </a:extLst>
          </p:cNvPr>
          <p:cNvPicPr>
            <a:picLocks noChangeAspect="1"/>
          </p:cNvPicPr>
          <p:nvPr/>
        </p:nvPicPr>
        <p:blipFill>
          <a:blip r:embed="rId3"/>
          <a:stretch>
            <a:fillRect/>
          </a:stretch>
        </p:blipFill>
        <p:spPr>
          <a:xfrm>
            <a:off x="6434698" y="2328576"/>
            <a:ext cx="4944151" cy="3500724"/>
          </a:xfrm>
          <a:prstGeom prst="rect">
            <a:avLst/>
          </a:prstGeom>
        </p:spPr>
      </p:pic>
    </p:spTree>
    <p:extLst>
      <p:ext uri="{BB962C8B-B14F-4D97-AF65-F5344CB8AC3E}">
        <p14:creationId xmlns:p14="http://schemas.microsoft.com/office/powerpoint/2010/main" val="2525736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066800" y="1041400"/>
            <a:ext cx="9928860" cy="2387600"/>
          </a:xfrm>
        </p:spPr>
        <p:txBody>
          <a:bodyPr>
            <a:normAutofit/>
          </a:bodyPr>
          <a:lstStyle/>
          <a:p>
            <a:pPr algn="l"/>
            <a:r>
              <a:rPr lang="sl-SI" dirty="0"/>
              <a:t>Družbeni angažma</a:t>
            </a:r>
            <a:br>
              <a:rPr lang="sl-SI" dirty="0"/>
            </a:br>
            <a:r>
              <a:rPr lang="sl-SI" dirty="0"/>
              <a:t/>
            </a:r>
            <a:br>
              <a:rPr lang="sl-SI" dirty="0"/>
            </a:br>
            <a:r>
              <a:rPr lang="sl-SI" sz="4400" dirty="0"/>
              <a:t>Pravljična pohajkovanja pike, črte in oblike</a:t>
            </a:r>
            <a:r>
              <a:rPr lang="sl-SI" sz="3100" dirty="0"/>
              <a:t>.</a:t>
            </a:r>
          </a:p>
        </p:txBody>
      </p:sp>
    </p:spTree>
    <p:extLst>
      <p:ext uri="{BB962C8B-B14F-4D97-AF65-F5344CB8AC3E}">
        <p14:creationId xmlns:p14="http://schemas.microsoft.com/office/powerpoint/2010/main" val="190426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id="{A87294EE-EF5E-49B6-BEB5-6A7F9B9EDB98}"/>
              </a:ext>
            </a:extLst>
          </p:cNvPr>
          <p:cNvSpPr/>
          <p:nvPr/>
        </p:nvSpPr>
        <p:spPr>
          <a:xfrm>
            <a:off x="259080" y="222796"/>
            <a:ext cx="11650980" cy="1384995"/>
          </a:xfrm>
          <a:prstGeom prst="rect">
            <a:avLst/>
          </a:prstGeom>
        </p:spPr>
        <p:txBody>
          <a:bodyPr wrap="square">
            <a:spAutoFit/>
          </a:bodyPr>
          <a:lstStyle/>
          <a:p>
            <a:r>
              <a:rPr lang="sl-SI" sz="2800" dirty="0"/>
              <a:t>Vsa nastala likovna dela, so bila razstavljena na ogled in občudovanje na več razstavah tako v vrtcu (v igralnicah, v garderobi, v preddverju, na razstavi zaključne prireditve vrtca), kot tudi v galeriji Ante Trstenjaka Ljutomer.</a:t>
            </a:r>
          </a:p>
        </p:txBody>
      </p:sp>
      <p:pic>
        <p:nvPicPr>
          <p:cNvPr id="5" name="Slika 4">
            <a:extLst>
              <a:ext uri="{FF2B5EF4-FFF2-40B4-BE49-F238E27FC236}">
                <a16:creationId xmlns:a16="http://schemas.microsoft.com/office/drawing/2014/main" id="{EEE9FF4B-88C9-4325-8BC2-5AFF4B242928}"/>
              </a:ext>
            </a:extLst>
          </p:cNvPr>
          <p:cNvPicPr>
            <a:picLocks noChangeAspect="1"/>
          </p:cNvPicPr>
          <p:nvPr/>
        </p:nvPicPr>
        <p:blipFill>
          <a:blip r:embed="rId2"/>
          <a:stretch>
            <a:fillRect/>
          </a:stretch>
        </p:blipFill>
        <p:spPr>
          <a:xfrm>
            <a:off x="662940" y="2232570"/>
            <a:ext cx="5189220" cy="3894780"/>
          </a:xfrm>
          <a:prstGeom prst="rect">
            <a:avLst/>
          </a:prstGeom>
        </p:spPr>
      </p:pic>
      <p:pic>
        <p:nvPicPr>
          <p:cNvPr id="6" name="Slika 5">
            <a:extLst>
              <a:ext uri="{FF2B5EF4-FFF2-40B4-BE49-F238E27FC236}">
                <a16:creationId xmlns:a16="http://schemas.microsoft.com/office/drawing/2014/main" id="{86EB38F7-7312-4A76-B390-8CB3CC7AD5FA}"/>
              </a:ext>
            </a:extLst>
          </p:cNvPr>
          <p:cNvPicPr>
            <a:picLocks noChangeAspect="1"/>
          </p:cNvPicPr>
          <p:nvPr/>
        </p:nvPicPr>
        <p:blipFill>
          <a:blip r:embed="rId3"/>
          <a:stretch>
            <a:fillRect/>
          </a:stretch>
        </p:blipFill>
        <p:spPr>
          <a:xfrm>
            <a:off x="6206492" y="2232570"/>
            <a:ext cx="5189220" cy="3894780"/>
          </a:xfrm>
          <a:prstGeom prst="rect">
            <a:avLst/>
          </a:prstGeom>
        </p:spPr>
      </p:pic>
    </p:spTree>
    <p:extLst>
      <p:ext uri="{BB962C8B-B14F-4D97-AF65-F5344CB8AC3E}">
        <p14:creationId xmlns:p14="http://schemas.microsoft.com/office/powerpoint/2010/main" val="46020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D8C6C5FF-A1A0-4365-AC6E-ECDCB5481F84}"/>
              </a:ext>
            </a:extLst>
          </p:cNvPr>
          <p:cNvPicPr>
            <a:picLocks noChangeAspect="1"/>
          </p:cNvPicPr>
          <p:nvPr/>
        </p:nvPicPr>
        <p:blipFill>
          <a:blip r:embed="rId2"/>
          <a:stretch>
            <a:fillRect/>
          </a:stretch>
        </p:blipFill>
        <p:spPr>
          <a:xfrm>
            <a:off x="343155" y="1480520"/>
            <a:ext cx="5528103" cy="4143040"/>
          </a:xfrm>
          <a:prstGeom prst="rect">
            <a:avLst/>
          </a:prstGeom>
        </p:spPr>
      </p:pic>
      <p:pic>
        <p:nvPicPr>
          <p:cNvPr id="3" name="Slika 2">
            <a:extLst>
              <a:ext uri="{FF2B5EF4-FFF2-40B4-BE49-F238E27FC236}">
                <a16:creationId xmlns:a16="http://schemas.microsoft.com/office/drawing/2014/main" id="{204873B7-7679-4F9E-9ADE-540BB7BD5B3E}"/>
              </a:ext>
            </a:extLst>
          </p:cNvPr>
          <p:cNvPicPr>
            <a:picLocks noChangeAspect="1"/>
          </p:cNvPicPr>
          <p:nvPr/>
        </p:nvPicPr>
        <p:blipFill>
          <a:blip r:embed="rId3"/>
          <a:stretch>
            <a:fillRect/>
          </a:stretch>
        </p:blipFill>
        <p:spPr>
          <a:xfrm>
            <a:off x="6320984" y="1480520"/>
            <a:ext cx="5524052" cy="4143039"/>
          </a:xfrm>
          <a:prstGeom prst="rect">
            <a:avLst/>
          </a:prstGeom>
        </p:spPr>
      </p:pic>
    </p:spTree>
    <p:extLst>
      <p:ext uri="{BB962C8B-B14F-4D97-AF65-F5344CB8AC3E}">
        <p14:creationId xmlns:p14="http://schemas.microsoft.com/office/powerpoint/2010/main" val="1881537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F6087914-2428-4B07-979E-74253851F8DD}"/>
              </a:ext>
            </a:extLst>
          </p:cNvPr>
          <p:cNvSpPr/>
          <p:nvPr/>
        </p:nvSpPr>
        <p:spPr>
          <a:xfrm>
            <a:off x="510540" y="290036"/>
            <a:ext cx="11468100" cy="1815882"/>
          </a:xfrm>
          <a:prstGeom prst="rect">
            <a:avLst/>
          </a:prstGeom>
        </p:spPr>
        <p:txBody>
          <a:bodyPr wrap="square">
            <a:spAutoFit/>
          </a:bodyPr>
          <a:lstStyle/>
          <a:p>
            <a:r>
              <a:rPr lang="sl-SI" sz="2800" dirty="0"/>
              <a:t>Dne 20.6.2019 je umetnica in priznana akademska slikarka Katja </a:t>
            </a:r>
            <a:r>
              <a:rPr lang="sl-SI" sz="2800" dirty="0" err="1"/>
              <a:t>Bednařik</a:t>
            </a:r>
            <a:r>
              <a:rPr lang="sl-SI" sz="2800" dirty="0"/>
              <a:t> </a:t>
            </a:r>
            <a:r>
              <a:rPr lang="sl-SI" sz="2800" dirty="0" err="1"/>
              <a:t>Sudec</a:t>
            </a:r>
            <a:r>
              <a:rPr lang="sl-SI" sz="2800" dirty="0"/>
              <a:t> otvorila razstavo »Pravljično pohajkovanje pike, črte in oblike« v galeriji Ante Trstenjaka Ljutomer. Sooblikovalci prireditve smo bili otroci iz vrtca z vzgojiteljicami iz skupin Lizik, </a:t>
            </a:r>
            <a:r>
              <a:rPr lang="sl-SI" sz="2800" dirty="0" err="1"/>
              <a:t>Sovic</a:t>
            </a:r>
            <a:r>
              <a:rPr lang="sl-SI" sz="2800" dirty="0"/>
              <a:t> in Žog, starši in obiskovalci. </a:t>
            </a:r>
          </a:p>
        </p:txBody>
      </p:sp>
      <p:pic>
        <p:nvPicPr>
          <p:cNvPr id="3" name="Slika 2">
            <a:extLst>
              <a:ext uri="{FF2B5EF4-FFF2-40B4-BE49-F238E27FC236}">
                <a16:creationId xmlns:a16="http://schemas.microsoft.com/office/drawing/2014/main" id="{134E16A3-F607-4CFE-AD4E-D6DC778DEE19}"/>
              </a:ext>
            </a:extLst>
          </p:cNvPr>
          <p:cNvPicPr>
            <a:picLocks noChangeAspect="1"/>
          </p:cNvPicPr>
          <p:nvPr/>
        </p:nvPicPr>
        <p:blipFill>
          <a:blip r:embed="rId2"/>
          <a:stretch>
            <a:fillRect/>
          </a:stretch>
        </p:blipFill>
        <p:spPr>
          <a:xfrm>
            <a:off x="3193482" y="2394483"/>
            <a:ext cx="5805035" cy="3865742"/>
          </a:xfrm>
          <a:prstGeom prst="rect">
            <a:avLst/>
          </a:prstGeom>
        </p:spPr>
      </p:pic>
    </p:spTree>
    <p:extLst>
      <p:ext uri="{BB962C8B-B14F-4D97-AF65-F5344CB8AC3E}">
        <p14:creationId xmlns:p14="http://schemas.microsoft.com/office/powerpoint/2010/main" val="1643068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8DA0C2A5-7BA2-418B-8076-45D8F9FA756E}"/>
              </a:ext>
            </a:extLst>
          </p:cNvPr>
          <p:cNvSpPr/>
          <p:nvPr/>
        </p:nvSpPr>
        <p:spPr>
          <a:xfrm>
            <a:off x="266700" y="4428351"/>
            <a:ext cx="11658600" cy="2246769"/>
          </a:xfrm>
          <a:prstGeom prst="rect">
            <a:avLst/>
          </a:prstGeom>
        </p:spPr>
        <p:txBody>
          <a:bodyPr wrap="square">
            <a:spAutoFit/>
          </a:bodyPr>
          <a:lstStyle/>
          <a:p>
            <a:r>
              <a:rPr lang="sl-SI" sz="2800" dirty="0"/>
              <a:t>Otroci so tako skupaj s starši in obiskovalci doživeli kulturni dogodek s katerim smo otrokom približali umetnost in jim omogočili konkretno izkušnjo v galeriji. S tem smo doprinesli spet en kamenček v mozaik vzgoje publike v zgodnjih otroških letih, ki bo prav gotovo v odrasli dobi prej začutila povezanost in udejstvovanje na prireditvah umetniške ravni.</a:t>
            </a:r>
          </a:p>
        </p:txBody>
      </p:sp>
      <p:pic>
        <p:nvPicPr>
          <p:cNvPr id="3" name="Slika 2">
            <a:extLst>
              <a:ext uri="{FF2B5EF4-FFF2-40B4-BE49-F238E27FC236}">
                <a16:creationId xmlns:a16="http://schemas.microsoft.com/office/drawing/2014/main" id="{D76F99CD-E7D0-4FF1-B68E-B162E333C629}"/>
              </a:ext>
            </a:extLst>
          </p:cNvPr>
          <p:cNvPicPr>
            <a:picLocks noChangeAspect="1"/>
          </p:cNvPicPr>
          <p:nvPr/>
        </p:nvPicPr>
        <p:blipFill>
          <a:blip r:embed="rId2"/>
          <a:stretch>
            <a:fillRect/>
          </a:stretch>
        </p:blipFill>
        <p:spPr>
          <a:xfrm>
            <a:off x="635385" y="929558"/>
            <a:ext cx="5160056" cy="3447452"/>
          </a:xfrm>
          <a:prstGeom prst="rect">
            <a:avLst/>
          </a:prstGeom>
        </p:spPr>
      </p:pic>
      <p:pic>
        <p:nvPicPr>
          <p:cNvPr id="4" name="Slika 3">
            <a:extLst>
              <a:ext uri="{FF2B5EF4-FFF2-40B4-BE49-F238E27FC236}">
                <a16:creationId xmlns:a16="http://schemas.microsoft.com/office/drawing/2014/main" id="{3E2D3EF5-EC75-4ED7-8DF4-A0BA548FF2BB}"/>
              </a:ext>
            </a:extLst>
          </p:cNvPr>
          <p:cNvPicPr>
            <a:picLocks noChangeAspect="1"/>
          </p:cNvPicPr>
          <p:nvPr/>
        </p:nvPicPr>
        <p:blipFill>
          <a:blip r:embed="rId3"/>
          <a:stretch>
            <a:fillRect/>
          </a:stretch>
        </p:blipFill>
        <p:spPr>
          <a:xfrm>
            <a:off x="6396561" y="929558"/>
            <a:ext cx="5154552" cy="3447452"/>
          </a:xfrm>
          <a:prstGeom prst="rect">
            <a:avLst/>
          </a:prstGeom>
        </p:spPr>
      </p:pic>
    </p:spTree>
    <p:extLst>
      <p:ext uri="{BB962C8B-B14F-4D97-AF65-F5344CB8AC3E}">
        <p14:creationId xmlns:p14="http://schemas.microsoft.com/office/powerpoint/2010/main" val="1431590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normAutofit fontScale="70000" lnSpcReduction="20000"/>
          </a:bodyPr>
          <a:lstStyle/>
          <a:p>
            <a:pPr marL="0" indent="0">
              <a:buNone/>
            </a:pPr>
            <a:r>
              <a:rPr lang="sl-SI" dirty="0"/>
              <a:t>     </a:t>
            </a:r>
            <a:r>
              <a:rPr lang="sl-SI" b="1" dirty="0"/>
              <a:t>Literatura:</a:t>
            </a:r>
          </a:p>
          <a:p>
            <a:r>
              <a:rPr lang="de-DE" dirty="0"/>
              <a:t>Cremer, Claudia u. a.: Fenster zur Kunst. Ideen für kreative Museumsbesuche. Berlin/</a:t>
            </a:r>
            <a:r>
              <a:rPr lang="de-DE" dirty="0" err="1"/>
              <a:t>Milow</a:t>
            </a:r>
            <a:r>
              <a:rPr lang="de-DE" dirty="0"/>
              <a:t> 1996.</a:t>
            </a:r>
          </a:p>
          <a:p>
            <a:r>
              <a:rPr lang="de-DE" dirty="0"/>
              <a:t>Hildebrand, Heiderose (</a:t>
            </a:r>
            <a:r>
              <a:rPr lang="de-DE" dirty="0" err="1"/>
              <a:t>Hg</a:t>
            </a:r>
            <a:r>
              <a:rPr lang="de-DE" dirty="0"/>
              <a:t>.): Theoretische Grundlagenarbeit im Bereich der personal- und zeitintensiven Bildungsarbeit in Museen und Ausstellungen. Studie im Auftrag des Bundesministeriums für Wissenschaft, Verkehr und Kunst. Wien 1996.</a:t>
            </a:r>
          </a:p>
          <a:p>
            <a:r>
              <a:rPr lang="de-DE" dirty="0"/>
              <a:t>Hildebrand, Heiderose: Was ist am Chinesischen Korb chinesisch? Eine gute Frage. In: </a:t>
            </a:r>
            <a:r>
              <a:rPr lang="de-DE" dirty="0" err="1"/>
              <a:t>Kunst+Unterricht</a:t>
            </a:r>
            <a:r>
              <a:rPr lang="de-DE" dirty="0"/>
              <a:t>, H. 253/2001, S. 11–12.</a:t>
            </a:r>
          </a:p>
          <a:p>
            <a:r>
              <a:rPr lang="de-DE" dirty="0"/>
              <a:t>Internationale Gesellschaft der Bildenden Künste, IGBK, Bonn (</a:t>
            </a:r>
            <a:r>
              <a:rPr lang="de-DE" dirty="0" err="1"/>
              <a:t>Hg</a:t>
            </a:r>
            <a:r>
              <a:rPr lang="de-DE" dirty="0"/>
              <a:t>.): Kunst lehren? Künstlerische Kompetenz und kunstpädagogische Prozesse – Neue subjektorientierte Ansätze in der Kunst und Kunstpädagogik in Deutschland und Europa. Stuttgart 1998.</a:t>
            </a:r>
          </a:p>
          <a:p>
            <a:r>
              <a:rPr lang="de-DE" dirty="0"/>
              <a:t>Schreiber, Ursula: Kindermuseen in Deutschland. Grundlagen, Konzepte, Praxisformen. Unna 1998.</a:t>
            </a:r>
          </a:p>
          <a:p>
            <a:r>
              <a:rPr lang="de-DE" dirty="0" err="1"/>
              <a:t>Seumel</a:t>
            </a:r>
            <a:r>
              <a:rPr lang="de-DE" dirty="0"/>
              <a:t>, Ines: Assoziative Rezeptionsverfahren. In: </a:t>
            </a:r>
            <a:r>
              <a:rPr lang="de-DE" dirty="0" err="1"/>
              <a:t>Kunst+Unterricht</a:t>
            </a:r>
            <a:r>
              <a:rPr lang="de-DE" dirty="0"/>
              <a:t>, H. 253/2001, S. 4–10.</a:t>
            </a:r>
          </a:p>
          <a:p>
            <a:r>
              <a:rPr lang="de-DE" dirty="0" err="1"/>
              <a:t>Wyrobnik</a:t>
            </a:r>
            <a:r>
              <a:rPr lang="de-DE" dirty="0"/>
              <a:t>, </a:t>
            </a:r>
            <a:r>
              <a:rPr lang="de-DE" dirty="0" err="1"/>
              <a:t>Irit</a:t>
            </a:r>
            <a:r>
              <a:rPr lang="de-DE" dirty="0"/>
              <a:t>: Das Kunstmuseum als pädagogische Herausforderung. Annäherungen an moderne und zeitgenössische Kunst mit Kindern. Frankfurt/Berlin/Bern u. a. 2000.</a:t>
            </a:r>
          </a:p>
          <a:p>
            <a:pPr marL="0" indent="0">
              <a:buNone/>
            </a:pPr>
            <a:endParaRPr lang="sl-SI" dirty="0"/>
          </a:p>
        </p:txBody>
      </p:sp>
    </p:spTree>
    <p:extLst>
      <p:ext uri="{BB962C8B-B14F-4D97-AF65-F5344CB8AC3E}">
        <p14:creationId xmlns:p14="http://schemas.microsoft.com/office/powerpoint/2010/main" val="112835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1262743" y="704088"/>
            <a:ext cx="10972800" cy="1143000"/>
          </a:xfrm>
        </p:spPr>
        <p:txBody>
          <a:bodyPr/>
          <a:lstStyle/>
          <a:p>
            <a:endParaRPr lang="sl-SI" dirty="0"/>
          </a:p>
        </p:txBody>
      </p:sp>
      <p:sp>
        <p:nvSpPr>
          <p:cNvPr id="3" name="Označba mesta vsebine 2"/>
          <p:cNvSpPr>
            <a:spLocks noGrp="1"/>
          </p:cNvSpPr>
          <p:nvPr>
            <p:ph idx="1"/>
          </p:nvPr>
        </p:nvSpPr>
        <p:spPr>
          <a:xfrm>
            <a:off x="-25603200" y="1935480"/>
            <a:ext cx="37185600" cy="6555377"/>
          </a:xfrm>
        </p:spPr>
        <p:txBody>
          <a:bodyPr/>
          <a:lstStyle/>
          <a:p>
            <a:pPr marL="0" indent="0" algn="r">
              <a:buNone/>
            </a:pPr>
            <a:r>
              <a:rPr lang="sr-Latn-ME" sz="2800" dirty="0"/>
              <a:t>Dokumentacijsko gradivo projekta</a:t>
            </a:r>
          </a:p>
          <a:p>
            <a:pPr marL="0" indent="0">
              <a:buNone/>
            </a:pPr>
            <a:endParaRPr lang="sr-Latn-ME" sz="2800" dirty="0"/>
          </a:p>
          <a:p>
            <a:pPr marL="0" indent="0" algn="r">
              <a:buNone/>
            </a:pPr>
            <a:r>
              <a:rPr lang="sr-Latn-ME" sz="2800" b="1" dirty="0"/>
              <a:t>Razvijanje sporazumevalnih zmožnosti </a:t>
            </a:r>
          </a:p>
          <a:p>
            <a:pPr marL="0" indent="0" algn="r">
              <a:buNone/>
            </a:pPr>
            <a:r>
              <a:rPr lang="sr-Latn-ME" sz="2800" b="1" dirty="0"/>
              <a:t>s kulturno-umetnostno vzgojo</a:t>
            </a:r>
          </a:p>
          <a:p>
            <a:pPr marL="0" indent="0" algn="r">
              <a:buNone/>
            </a:pPr>
            <a:endParaRPr lang="sr-Latn-ME" sz="2800" b="1" dirty="0"/>
          </a:p>
          <a:p>
            <a:pPr marL="0" indent="0" algn="r">
              <a:buNone/>
            </a:pPr>
            <a:r>
              <a:rPr lang="sr-Latn-ME" sz="2800" b="1" dirty="0"/>
              <a:t>Šolsko leto 2018/19</a:t>
            </a:r>
            <a:endParaRPr lang="sl-SI" sz="2800" b="1" dirty="0"/>
          </a:p>
          <a:p>
            <a:endParaRPr lang="sl-SI" dirty="0"/>
          </a:p>
        </p:txBody>
      </p:sp>
      <p:pic>
        <p:nvPicPr>
          <p:cNvPr id="11" name="Picture 2" descr="MIZS_slovenščina">
            <a:extLst>
              <a:ext uri="{FF2B5EF4-FFF2-40B4-BE49-F238E27FC236}">
                <a16:creationId xmlns:a16="http://schemas.microsoft.com/office/drawing/2014/main" id="{2805C079-7AFB-4F0D-812E-A82657D246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5412" y="686304"/>
            <a:ext cx="2168293" cy="3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Logo_EKP_socialni_sklad_SLO_slogan">
            <a:extLst>
              <a:ext uri="{FF2B5EF4-FFF2-40B4-BE49-F238E27FC236}">
                <a16:creationId xmlns:a16="http://schemas.microsoft.com/office/drawing/2014/main" id="{A2E32C6F-17CE-4E81-A267-69D2BA5B9F7D}"/>
              </a:ext>
            </a:extLst>
          </p:cNvPr>
          <p:cNvPicPr/>
          <p:nvPr/>
        </p:nvPicPr>
        <p:blipFill>
          <a:blip r:embed="rId3" cstate="print"/>
          <a:srcRect/>
          <a:stretch>
            <a:fillRect/>
          </a:stretch>
        </p:blipFill>
        <p:spPr bwMode="auto">
          <a:xfrm>
            <a:off x="9573246" y="229570"/>
            <a:ext cx="2214207" cy="1052254"/>
          </a:xfrm>
          <a:prstGeom prst="rect">
            <a:avLst/>
          </a:prstGeom>
          <a:noFill/>
          <a:ln w="9525">
            <a:noFill/>
            <a:miter lim="800000"/>
            <a:headEnd/>
            <a:tailEnd/>
          </a:ln>
        </p:spPr>
      </p:pic>
      <p:pic>
        <p:nvPicPr>
          <p:cNvPr id="13" name="Slika 12">
            <a:extLst>
              <a:ext uri="{FF2B5EF4-FFF2-40B4-BE49-F238E27FC236}">
                <a16:creationId xmlns:a16="http://schemas.microsoft.com/office/drawing/2014/main" id="{4449350A-637D-44E1-98CC-9CB18603681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903717" y="681643"/>
            <a:ext cx="1630086" cy="318614"/>
          </a:xfrm>
          <a:prstGeom prst="rect">
            <a:avLst/>
          </a:prstGeom>
        </p:spPr>
      </p:pic>
      <p:pic>
        <p:nvPicPr>
          <p:cNvPr id="14" name="Slika 13" descr="cid:part5.CCD4ADCF.A8D7DF0D@pef.upr.si">
            <a:extLst>
              <a:ext uri="{FF2B5EF4-FFF2-40B4-BE49-F238E27FC236}">
                <a16:creationId xmlns:a16="http://schemas.microsoft.com/office/drawing/2014/main" id="{7320FFCC-CD81-4C48-BD28-98A94AFFDFC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48" y="469313"/>
            <a:ext cx="1170573" cy="696221"/>
          </a:xfrm>
          <a:prstGeom prst="rect">
            <a:avLst/>
          </a:prstGeom>
          <a:noFill/>
          <a:ln>
            <a:noFill/>
          </a:ln>
        </p:spPr>
      </p:pic>
      <p:pic>
        <p:nvPicPr>
          <p:cNvPr id="15" name="Picture 2" descr="Rezultat iskanja slik za logotip filozofske fakultete v Ljubljani"/>
          <p:cNvPicPr>
            <a:picLocks noChangeAspect="1" noChangeArrowheads="1"/>
          </p:cNvPicPr>
          <p:nvPr/>
        </p:nvPicPr>
        <p:blipFill>
          <a:blip r:embed="rId6" cstate="print"/>
          <a:srcRect/>
          <a:stretch>
            <a:fillRect/>
          </a:stretch>
        </p:blipFill>
        <p:spPr bwMode="auto">
          <a:xfrm>
            <a:off x="1507517" y="232756"/>
            <a:ext cx="1180407" cy="1180407"/>
          </a:xfrm>
          <a:prstGeom prst="rect">
            <a:avLst/>
          </a:prstGeom>
          <a:noFill/>
        </p:spPr>
      </p:pic>
      <p:pic>
        <p:nvPicPr>
          <p:cNvPr id="16" name="Slika 15" descr="C:\Users\Petra\Desktop\PETIDA\logo\logo petida-01 (1).jpg"/>
          <p:cNvPicPr/>
          <p:nvPr/>
        </p:nvPicPr>
        <p:blipFill>
          <a:blip r:embed="rId7" cstate="print"/>
          <a:srcRect/>
          <a:stretch>
            <a:fillRect/>
          </a:stretch>
        </p:blipFill>
        <p:spPr bwMode="auto">
          <a:xfrm>
            <a:off x="249382" y="305017"/>
            <a:ext cx="1203394" cy="925266"/>
          </a:xfrm>
          <a:prstGeom prst="rect">
            <a:avLst/>
          </a:prstGeom>
          <a:noFill/>
          <a:ln w="9525">
            <a:noFill/>
            <a:miter lim="800000"/>
            <a:headEnd/>
            <a:tailEnd/>
          </a:ln>
        </p:spPr>
      </p:pic>
      <p:sp>
        <p:nvSpPr>
          <p:cNvPr id="17" name="Pravokotnik 16"/>
          <p:cNvSpPr/>
          <p:nvPr/>
        </p:nvSpPr>
        <p:spPr>
          <a:xfrm>
            <a:off x="615143" y="6258472"/>
            <a:ext cx="7861074" cy="307777"/>
          </a:xfrm>
          <a:prstGeom prst="rect">
            <a:avLst/>
          </a:prstGeom>
        </p:spPr>
        <p:txBody>
          <a:bodyPr wrap="square">
            <a:spAutoFit/>
          </a:bodyPr>
          <a:lstStyle/>
          <a:p>
            <a:r>
              <a:rPr lang="sl-SI" sz="1400" dirty="0"/>
              <a:t>Operacijo sofinancirata Republika Slovenija in Evropska unija iz Evropskega socialnega sklada. </a:t>
            </a:r>
          </a:p>
        </p:txBody>
      </p:sp>
    </p:spTree>
    <p:extLst>
      <p:ext uri="{BB962C8B-B14F-4D97-AF65-F5344CB8AC3E}">
        <p14:creationId xmlns:p14="http://schemas.microsoft.com/office/powerpoint/2010/main" val="31564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ravokotnik 1"/>
          <p:cNvSpPr/>
          <p:nvPr/>
        </p:nvSpPr>
        <p:spPr>
          <a:xfrm>
            <a:off x="347918" y="199505"/>
            <a:ext cx="11478321" cy="5601533"/>
          </a:xfrm>
          <a:prstGeom prst="rect">
            <a:avLst/>
          </a:prstGeom>
        </p:spPr>
        <p:txBody>
          <a:bodyPr wrap="square">
            <a:spAutoFit/>
          </a:bodyPr>
          <a:lstStyle/>
          <a:p>
            <a:r>
              <a:rPr lang="sl-SI" sz="2000" dirty="0">
                <a:latin typeface="Times New Roman" panose="02020603050405020304" pitchFamily="18" charset="0"/>
                <a:cs typeface="Times New Roman" panose="02020603050405020304" pitchFamily="18" charset="0"/>
              </a:rPr>
              <a:t>Izobraževalni cilji: </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Spodbujanje ustvarjalnosti.</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Srečanje z avtentičnimi okolji umetnosti.</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Spoznavanje z umetnikom, slikarjem, galerijo, ateljejem, sliko, slikanjem, razstavo in osmislitev tega s pomočjo konkretne izkušnje.</a:t>
            </a:r>
          </a:p>
          <a:p>
            <a:endParaRPr lang="sl-SI" sz="2000" dirty="0">
              <a:latin typeface="Times New Roman" panose="02020603050405020304" pitchFamily="18" charset="0"/>
              <a:cs typeface="Times New Roman" panose="02020603050405020304" pitchFamily="18" charset="0"/>
            </a:endParaRPr>
          </a:p>
          <a:p>
            <a:r>
              <a:rPr lang="sl-SI" sz="2000" dirty="0">
                <a:latin typeface="Times New Roman" panose="02020603050405020304" pitchFamily="18" charset="0"/>
                <a:cs typeface="Times New Roman" panose="02020603050405020304" pitchFamily="18" charset="0"/>
              </a:rPr>
              <a:t>Vzgojni cilji na ravni posameznega otroka</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Sproščenost</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Lažje izražanje mnenj</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Zaupanje vase.</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Obiskanje umetniških prireditev</a:t>
            </a:r>
          </a:p>
          <a:p>
            <a:endParaRPr lang="sl-SI" sz="2000" dirty="0">
              <a:latin typeface="Times New Roman" panose="02020603050405020304" pitchFamily="18" charset="0"/>
              <a:cs typeface="Times New Roman" panose="02020603050405020304" pitchFamily="18" charset="0"/>
            </a:endParaRPr>
          </a:p>
          <a:p>
            <a:r>
              <a:rPr lang="sl-SI" sz="2000" dirty="0">
                <a:latin typeface="Times New Roman" panose="02020603050405020304" pitchFamily="18" charset="0"/>
                <a:cs typeface="Times New Roman" panose="02020603050405020304" pitchFamily="18" charset="0"/>
              </a:rPr>
              <a:t>Vzgojni cilji na ravni skupine</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Medsebojno poslušanje</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Medsebojno sodelovanje,</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Pogovarjanje o določeni temi</a:t>
            </a:r>
          </a:p>
          <a:p>
            <a:pPr marL="342900" indent="-342900">
              <a:buFont typeface="Arial" panose="020B0604020202020204" pitchFamily="34" charset="0"/>
              <a:buChar char="•"/>
            </a:pPr>
            <a:r>
              <a:rPr lang="sl-SI" sz="2000" dirty="0">
                <a:latin typeface="Times New Roman" panose="02020603050405020304" pitchFamily="18" charset="0"/>
                <a:cs typeface="Times New Roman" panose="02020603050405020304" pitchFamily="18" charset="0"/>
              </a:rPr>
              <a:t>Dobro počutje v skupini</a:t>
            </a:r>
          </a:p>
          <a:p>
            <a:pPr marL="285750" indent="-285750">
              <a:buFontTx/>
              <a:buChar char="-"/>
            </a:pPr>
            <a:endParaRPr lang="sl-SI" dirty="0"/>
          </a:p>
        </p:txBody>
      </p:sp>
    </p:spTree>
    <p:extLst>
      <p:ext uri="{BB962C8B-B14F-4D97-AF65-F5344CB8AC3E}">
        <p14:creationId xmlns:p14="http://schemas.microsoft.com/office/powerpoint/2010/main" val="105627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grada vsebine 2"/>
          <p:cNvSpPr>
            <a:spLocks noGrp="1"/>
          </p:cNvSpPr>
          <p:nvPr>
            <p:ph idx="1"/>
          </p:nvPr>
        </p:nvSpPr>
        <p:spPr>
          <a:xfrm>
            <a:off x="609600" y="482138"/>
            <a:ext cx="10972800" cy="6196423"/>
          </a:xfrm>
        </p:spPr>
        <p:txBody>
          <a:bodyPr>
            <a:normAutofit/>
          </a:bodyPr>
          <a:lstStyle/>
          <a:p>
            <a:pPr>
              <a:buNone/>
            </a:pPr>
            <a:r>
              <a:rPr lang="sl-SI" sz="2000" b="1" dirty="0"/>
              <a:t>UPORABLJENI DIDAKTIČNI PRISTOPI:</a:t>
            </a:r>
            <a:endParaRPr lang="sl-SI" sz="2000" dirty="0"/>
          </a:p>
          <a:p>
            <a:pPr>
              <a:buNone/>
            </a:pPr>
            <a:endParaRPr lang="sl-SI" sz="2000" b="1" dirty="0"/>
          </a:p>
          <a:p>
            <a:pPr>
              <a:buNone/>
            </a:pPr>
            <a:r>
              <a:rPr lang="sl-SI" sz="2000" b="1" dirty="0"/>
              <a:t>Za opazovanje likovnih del:</a:t>
            </a:r>
          </a:p>
          <a:p>
            <a:pPr lvl="0"/>
            <a:r>
              <a:rPr lang="sl-SI" sz="2000" dirty="0"/>
              <a:t>Več čutni pristop vodstev v galeriji/ več čutni pristop k spoznavanju </a:t>
            </a:r>
          </a:p>
          <a:p>
            <a:pPr marL="0" lvl="0" indent="0">
              <a:buNone/>
            </a:pPr>
            <a:r>
              <a:rPr lang="sl-SI" sz="2000" dirty="0"/>
              <a:t>likovnih del.</a:t>
            </a:r>
          </a:p>
          <a:p>
            <a:pPr lvl="0"/>
            <a:r>
              <a:rPr lang="sl-SI" sz="2000" dirty="0"/>
              <a:t>Uporaba </a:t>
            </a:r>
            <a:r>
              <a:rPr lang="sl-SI" sz="2000" dirty="0" err="1"/>
              <a:t>asiciativne</a:t>
            </a:r>
            <a:r>
              <a:rPr lang="sl-SI" sz="2000" dirty="0"/>
              <a:t> metode </a:t>
            </a:r>
            <a:r>
              <a:rPr lang="sl-SI" sz="2000" dirty="0" err="1"/>
              <a:t>Chinesischer</a:t>
            </a:r>
            <a:r>
              <a:rPr lang="sl-SI" sz="2000" dirty="0"/>
              <a:t> </a:t>
            </a:r>
            <a:r>
              <a:rPr lang="sl-SI" sz="2000" dirty="0" err="1"/>
              <a:t>Korb</a:t>
            </a:r>
            <a:r>
              <a:rPr lang="sl-SI" sz="2000" dirty="0"/>
              <a:t>, </a:t>
            </a:r>
            <a:r>
              <a:rPr lang="sl-SI" sz="2000" dirty="0" err="1"/>
              <a:t>Heiderose</a:t>
            </a:r>
            <a:r>
              <a:rPr lang="sl-SI" sz="2000" dirty="0"/>
              <a:t> </a:t>
            </a:r>
            <a:r>
              <a:rPr lang="sl-SI" sz="2000" dirty="0" err="1"/>
              <a:t>Hildebrand</a:t>
            </a:r>
            <a:r>
              <a:rPr lang="sl-SI" sz="2000" dirty="0"/>
              <a:t>                 </a:t>
            </a:r>
          </a:p>
          <a:p>
            <a:pPr marL="0" lvl="0" indent="0">
              <a:buNone/>
            </a:pPr>
            <a:r>
              <a:rPr lang="sl-SI" sz="2000" dirty="0"/>
              <a:t>za spodbujanje govora o likovnih delih.</a:t>
            </a:r>
          </a:p>
          <a:p>
            <a:pPr lvl="0"/>
            <a:r>
              <a:rPr lang="sl-SI" sz="2000" dirty="0"/>
              <a:t>Uporaba lutke (Čopko čopič).</a:t>
            </a:r>
          </a:p>
          <a:p>
            <a:pPr lvl="0"/>
            <a:r>
              <a:rPr lang="sl-SI" sz="2000" dirty="0"/>
              <a:t>Uporaba blazin (premikanje z blazinami po tleh po prostoru od slike do slike, ples Ob bistrem potoku, hoja z blazino na glavi po prostoru) in ob tem igranje na glasbilo, ki predstavlja počitek na blazini, ko glasba utihne pa se pozornost otrok usmeri na sliko.</a:t>
            </a:r>
          </a:p>
          <a:p>
            <a:pPr marL="0" indent="0">
              <a:buNone/>
            </a:pPr>
            <a:endParaRPr lang="sl-SI" dirty="0"/>
          </a:p>
        </p:txBody>
      </p:sp>
    </p:spTree>
    <p:extLst>
      <p:ext uri="{BB962C8B-B14F-4D97-AF65-F5344CB8AC3E}">
        <p14:creationId xmlns:p14="http://schemas.microsoft.com/office/powerpoint/2010/main" val="342137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grada vsebine 2"/>
          <p:cNvSpPr>
            <a:spLocks noGrp="1"/>
          </p:cNvSpPr>
          <p:nvPr>
            <p:ph idx="1"/>
          </p:nvPr>
        </p:nvSpPr>
        <p:spPr>
          <a:xfrm>
            <a:off x="431800" y="648393"/>
            <a:ext cx="10972800" cy="5727007"/>
          </a:xfrm>
        </p:spPr>
        <p:txBody>
          <a:bodyPr>
            <a:normAutofit/>
          </a:bodyPr>
          <a:lstStyle/>
          <a:p>
            <a:pPr marL="0" indent="0">
              <a:buNone/>
            </a:pPr>
            <a:r>
              <a:rPr lang="sl-SI" dirty="0"/>
              <a:t> </a:t>
            </a:r>
            <a:r>
              <a:rPr lang="sl-SI" b="1" dirty="0"/>
              <a:t>Za ustvarjanje:</a:t>
            </a:r>
          </a:p>
          <a:p>
            <a:pPr>
              <a:buFont typeface="Arial" panose="020B0604020202020204" pitchFamily="34" charset="0"/>
              <a:buChar char="•"/>
            </a:pPr>
            <a:r>
              <a:rPr lang="sl-SI" sz="2200" dirty="0">
                <a:latin typeface="Times New Roman" panose="02020603050405020304" pitchFamily="18" charset="0"/>
                <a:cs typeface="Times New Roman" panose="02020603050405020304" pitchFamily="18" charset="0"/>
              </a:rPr>
              <a:t> Ustvarjanje preko vmesnika „pravljica“ za lažjo vživljanje v kreativno- </a:t>
            </a:r>
          </a:p>
          <a:p>
            <a:pPr marL="0" indent="0">
              <a:buNone/>
            </a:pPr>
            <a:r>
              <a:rPr lang="sl-SI" sz="2200" dirty="0">
                <a:latin typeface="Times New Roman" panose="02020603050405020304" pitchFamily="18" charset="0"/>
                <a:cs typeface="Times New Roman" panose="02020603050405020304" pitchFamily="18" charset="0"/>
              </a:rPr>
              <a:t>ustvarjalni proces.</a:t>
            </a:r>
          </a:p>
          <a:p>
            <a:pPr>
              <a:buFont typeface="Arial" panose="020B0604020202020204" pitchFamily="34" charset="0"/>
              <a:buChar char="•"/>
            </a:pPr>
            <a:r>
              <a:rPr lang="sl-SI" sz="2200" dirty="0">
                <a:latin typeface="Times New Roman" panose="02020603050405020304" pitchFamily="18" charset="0"/>
                <a:cs typeface="Times New Roman" panose="02020603050405020304" pitchFamily="18" charset="0"/>
              </a:rPr>
              <a:t>Poustvarjanje kot ustvarjalna metoda, spodbujanje kreativnosti.</a:t>
            </a:r>
          </a:p>
          <a:p>
            <a:pPr>
              <a:buFont typeface="Arial" panose="020B0604020202020204" pitchFamily="34" charset="0"/>
              <a:buChar char="•"/>
            </a:pPr>
            <a:r>
              <a:rPr lang="sl-SI" sz="2200" dirty="0">
                <a:latin typeface="Times New Roman" panose="02020603050405020304" pitchFamily="18" charset="0"/>
                <a:cs typeface="Times New Roman" panose="02020603050405020304" pitchFamily="18" charset="0"/>
              </a:rPr>
              <a:t>Spodbujanje  soustvarjalnega procesa.</a:t>
            </a:r>
          </a:p>
          <a:p>
            <a:pPr>
              <a:buFont typeface="Arial" panose="020B0604020202020204" pitchFamily="34" charset="0"/>
              <a:buChar char="•"/>
            </a:pPr>
            <a:r>
              <a:rPr lang="sl-SI" sz="2200" dirty="0">
                <a:latin typeface="Times New Roman" panose="02020603050405020304" pitchFamily="18" charset="0"/>
                <a:cs typeface="Times New Roman" panose="02020603050405020304" pitchFamily="18" charset="0"/>
              </a:rPr>
              <a:t>Raziskovanje razpona soustvarjalnega procesa.</a:t>
            </a:r>
          </a:p>
          <a:p>
            <a:pPr>
              <a:buFont typeface="Arial" panose="020B0604020202020204" pitchFamily="34" charset="0"/>
              <a:buChar char="•"/>
            </a:pPr>
            <a:r>
              <a:rPr lang="sl-SI" sz="2200" dirty="0">
                <a:latin typeface="Times New Roman" panose="02020603050405020304" pitchFamily="18" charset="0"/>
                <a:cs typeface="Times New Roman" panose="02020603050405020304" pitchFamily="18" charset="0"/>
              </a:rPr>
              <a:t>Raziskovanje različnih naravnih materialov (zrnje, moka, slano testo)</a:t>
            </a:r>
          </a:p>
          <a:p>
            <a:pPr marL="0" indent="0">
              <a:buNone/>
            </a:pPr>
            <a:endParaRPr lang="sl-SI" dirty="0"/>
          </a:p>
          <a:p>
            <a:endParaRPr lang="sl-SI" dirty="0"/>
          </a:p>
        </p:txBody>
      </p:sp>
    </p:spTree>
    <p:extLst>
      <p:ext uri="{BB962C8B-B14F-4D97-AF65-F5344CB8AC3E}">
        <p14:creationId xmlns:p14="http://schemas.microsoft.com/office/powerpoint/2010/main" val="1775733197"/>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609600" y="533400"/>
            <a:ext cx="9767454" cy="1458606"/>
          </a:xfrm>
        </p:spPr>
        <p:txBody>
          <a:bodyPr>
            <a:normAutofit/>
          </a:bodyPr>
          <a:lstStyle/>
          <a:p>
            <a:r>
              <a:rPr lang="sl-SI" sz="2800" dirty="0">
                <a:solidFill>
                  <a:schemeClr val="tx1"/>
                </a:solidFill>
                <a:latin typeface="Times New Roman" panose="02020603050405020304" pitchFamily="18" charset="0"/>
                <a:cs typeface="Times New Roman" panose="02020603050405020304" pitchFamily="18" charset="0"/>
              </a:rPr>
              <a:t>1. Korak: </a:t>
            </a:r>
            <a:r>
              <a:rPr lang="sl-SI" sz="2800" b="1" dirty="0">
                <a:solidFill>
                  <a:schemeClr val="tx1"/>
                </a:solidFill>
                <a:latin typeface="Times New Roman" panose="02020603050405020304" pitchFamily="18" charset="0"/>
                <a:cs typeface="Times New Roman" panose="02020603050405020304" pitchFamily="18" charset="0"/>
              </a:rPr>
              <a:t>OBČUTLJIVOST </a:t>
            </a:r>
            <a:br>
              <a:rPr lang="sl-SI" sz="2800" b="1" dirty="0">
                <a:solidFill>
                  <a:schemeClr val="tx1"/>
                </a:solidFill>
                <a:latin typeface="Times New Roman" panose="02020603050405020304" pitchFamily="18" charset="0"/>
                <a:cs typeface="Times New Roman" panose="02020603050405020304" pitchFamily="18" charset="0"/>
              </a:rPr>
            </a:br>
            <a:r>
              <a:rPr lang="sl-SI" sz="2800" b="1" dirty="0">
                <a:solidFill>
                  <a:schemeClr val="tx1"/>
                </a:solidFill>
                <a:latin typeface="Times New Roman" panose="02020603050405020304" pitchFamily="18" charset="0"/>
                <a:cs typeface="Times New Roman" panose="02020603050405020304" pitchFamily="18" charset="0"/>
              </a:rPr>
              <a:t/>
            </a:r>
            <a:br>
              <a:rPr lang="sl-SI" sz="2800" b="1" dirty="0">
                <a:solidFill>
                  <a:schemeClr val="tx1"/>
                </a:solidFill>
                <a:latin typeface="Times New Roman" panose="02020603050405020304" pitchFamily="18" charset="0"/>
                <a:cs typeface="Times New Roman" panose="02020603050405020304" pitchFamily="18" charset="0"/>
              </a:rPr>
            </a:br>
            <a:endParaRPr lang="sl-SI" sz="2800" dirty="0">
              <a:solidFill>
                <a:schemeClr val="tx1"/>
              </a:solidFill>
              <a:latin typeface="Times New Roman" panose="02020603050405020304" pitchFamily="18" charset="0"/>
              <a:cs typeface="Times New Roman" panose="02020603050405020304" pitchFamily="18" charset="0"/>
            </a:endParaRPr>
          </a:p>
        </p:txBody>
      </p:sp>
      <p:sp>
        <p:nvSpPr>
          <p:cNvPr id="4" name="Ograda vsebine 3"/>
          <p:cNvSpPr>
            <a:spLocks noGrp="1"/>
          </p:cNvSpPr>
          <p:nvPr>
            <p:ph idx="1"/>
          </p:nvPr>
        </p:nvSpPr>
        <p:spPr>
          <a:xfrm>
            <a:off x="609600" y="1283485"/>
            <a:ext cx="10972800" cy="2849880"/>
          </a:xfrm>
        </p:spPr>
        <p:txBody>
          <a:bodyPr/>
          <a:lstStyle/>
          <a:p>
            <a:pPr marL="0" indent="0">
              <a:buNone/>
            </a:pPr>
            <a:r>
              <a:rPr lang="sl-SI" dirty="0"/>
              <a:t>Izbiranje pravljice, doživljanje vsebine preko različnih načinov in ustvarjanje na njeno tematiko.</a:t>
            </a:r>
          </a:p>
          <a:p>
            <a:endParaRPr lang="sl-SI" dirty="0"/>
          </a:p>
        </p:txBody>
      </p:sp>
      <p:pic>
        <p:nvPicPr>
          <p:cNvPr id="3" name="Slika 2">
            <a:extLst>
              <a:ext uri="{FF2B5EF4-FFF2-40B4-BE49-F238E27FC236}">
                <a16:creationId xmlns:a16="http://schemas.microsoft.com/office/drawing/2014/main" id="{DEB0FEC4-1EAD-4DFD-8319-B8491B05661F}"/>
              </a:ext>
            </a:extLst>
          </p:cNvPr>
          <p:cNvPicPr>
            <a:picLocks noChangeAspect="1"/>
          </p:cNvPicPr>
          <p:nvPr/>
        </p:nvPicPr>
        <p:blipFill>
          <a:blip r:embed="rId2"/>
          <a:stretch>
            <a:fillRect/>
          </a:stretch>
        </p:blipFill>
        <p:spPr>
          <a:xfrm>
            <a:off x="84460" y="2447458"/>
            <a:ext cx="3794119" cy="2849880"/>
          </a:xfrm>
          <a:prstGeom prst="rect">
            <a:avLst/>
          </a:prstGeom>
        </p:spPr>
      </p:pic>
      <p:pic>
        <p:nvPicPr>
          <p:cNvPr id="6" name="Slika 5">
            <a:extLst>
              <a:ext uri="{FF2B5EF4-FFF2-40B4-BE49-F238E27FC236}">
                <a16:creationId xmlns:a16="http://schemas.microsoft.com/office/drawing/2014/main" id="{348D09DF-0BB4-4C14-B77A-16F4305FCF18}"/>
              </a:ext>
            </a:extLst>
          </p:cNvPr>
          <p:cNvPicPr>
            <a:picLocks noChangeAspect="1"/>
          </p:cNvPicPr>
          <p:nvPr/>
        </p:nvPicPr>
        <p:blipFill>
          <a:blip r:embed="rId3"/>
          <a:stretch>
            <a:fillRect/>
          </a:stretch>
        </p:blipFill>
        <p:spPr>
          <a:xfrm>
            <a:off x="8328023" y="2453439"/>
            <a:ext cx="3863977" cy="2897983"/>
          </a:xfrm>
          <a:prstGeom prst="rect">
            <a:avLst/>
          </a:prstGeom>
        </p:spPr>
      </p:pic>
      <p:pic>
        <p:nvPicPr>
          <p:cNvPr id="7" name="Slika 6">
            <a:extLst>
              <a:ext uri="{FF2B5EF4-FFF2-40B4-BE49-F238E27FC236}">
                <a16:creationId xmlns:a16="http://schemas.microsoft.com/office/drawing/2014/main" id="{99D98F5B-6888-44B6-8810-FE72265E47B3}"/>
              </a:ext>
            </a:extLst>
          </p:cNvPr>
          <p:cNvPicPr>
            <a:picLocks noChangeAspect="1"/>
          </p:cNvPicPr>
          <p:nvPr/>
        </p:nvPicPr>
        <p:blipFill>
          <a:blip r:embed="rId4"/>
          <a:stretch>
            <a:fillRect/>
          </a:stretch>
        </p:blipFill>
        <p:spPr>
          <a:xfrm>
            <a:off x="4161533" y="2455214"/>
            <a:ext cx="3868934" cy="2901700"/>
          </a:xfrm>
          <a:prstGeom prst="rect">
            <a:avLst/>
          </a:prstGeom>
        </p:spPr>
      </p:pic>
    </p:spTree>
    <p:extLst>
      <p:ext uri="{BB962C8B-B14F-4D97-AF65-F5344CB8AC3E}">
        <p14:creationId xmlns:p14="http://schemas.microsoft.com/office/powerpoint/2010/main" val="27391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B9093B1-457D-4E4B-8F56-CE2321B42662}"/>
              </a:ext>
            </a:extLst>
          </p:cNvPr>
          <p:cNvPicPr>
            <a:picLocks noChangeAspect="1"/>
          </p:cNvPicPr>
          <p:nvPr/>
        </p:nvPicPr>
        <p:blipFill>
          <a:blip r:embed="rId2"/>
          <a:stretch>
            <a:fillRect/>
          </a:stretch>
        </p:blipFill>
        <p:spPr>
          <a:xfrm>
            <a:off x="241744" y="540326"/>
            <a:ext cx="3726873" cy="2795155"/>
          </a:xfrm>
          <a:prstGeom prst="rect">
            <a:avLst/>
          </a:prstGeom>
        </p:spPr>
      </p:pic>
      <p:pic>
        <p:nvPicPr>
          <p:cNvPr id="3" name="Slika 2">
            <a:extLst>
              <a:ext uri="{FF2B5EF4-FFF2-40B4-BE49-F238E27FC236}">
                <a16:creationId xmlns:a16="http://schemas.microsoft.com/office/drawing/2014/main" id="{5C2F107F-E060-42F9-88D9-9C06644D472E}"/>
              </a:ext>
            </a:extLst>
          </p:cNvPr>
          <p:cNvPicPr>
            <a:picLocks noChangeAspect="1"/>
          </p:cNvPicPr>
          <p:nvPr/>
        </p:nvPicPr>
        <p:blipFill>
          <a:blip r:embed="rId3"/>
          <a:stretch>
            <a:fillRect/>
          </a:stretch>
        </p:blipFill>
        <p:spPr>
          <a:xfrm>
            <a:off x="4305363" y="540326"/>
            <a:ext cx="3656427" cy="2740294"/>
          </a:xfrm>
          <a:prstGeom prst="rect">
            <a:avLst/>
          </a:prstGeom>
        </p:spPr>
      </p:pic>
      <p:pic>
        <p:nvPicPr>
          <p:cNvPr id="4" name="Slika 3">
            <a:extLst>
              <a:ext uri="{FF2B5EF4-FFF2-40B4-BE49-F238E27FC236}">
                <a16:creationId xmlns:a16="http://schemas.microsoft.com/office/drawing/2014/main" id="{21C58342-8FD4-4438-91B1-58A265555069}"/>
              </a:ext>
            </a:extLst>
          </p:cNvPr>
          <p:cNvPicPr>
            <a:picLocks noChangeAspect="1"/>
          </p:cNvPicPr>
          <p:nvPr/>
        </p:nvPicPr>
        <p:blipFill>
          <a:blip r:embed="rId4"/>
          <a:stretch>
            <a:fillRect/>
          </a:stretch>
        </p:blipFill>
        <p:spPr>
          <a:xfrm>
            <a:off x="8348076" y="540326"/>
            <a:ext cx="3726873" cy="2795155"/>
          </a:xfrm>
          <a:prstGeom prst="rect">
            <a:avLst/>
          </a:prstGeom>
        </p:spPr>
      </p:pic>
      <p:pic>
        <p:nvPicPr>
          <p:cNvPr id="5" name="Slika 4">
            <a:extLst>
              <a:ext uri="{FF2B5EF4-FFF2-40B4-BE49-F238E27FC236}">
                <a16:creationId xmlns:a16="http://schemas.microsoft.com/office/drawing/2014/main" id="{DB2750DC-73B0-433B-B6B7-49F6A0A6B5DD}"/>
              </a:ext>
            </a:extLst>
          </p:cNvPr>
          <p:cNvPicPr>
            <a:picLocks noChangeAspect="1"/>
          </p:cNvPicPr>
          <p:nvPr/>
        </p:nvPicPr>
        <p:blipFill>
          <a:blip r:embed="rId5"/>
          <a:stretch>
            <a:fillRect/>
          </a:stretch>
        </p:blipFill>
        <p:spPr>
          <a:xfrm>
            <a:off x="261271" y="3751120"/>
            <a:ext cx="3707346" cy="2774372"/>
          </a:xfrm>
          <a:prstGeom prst="rect">
            <a:avLst/>
          </a:prstGeom>
        </p:spPr>
      </p:pic>
      <p:pic>
        <p:nvPicPr>
          <p:cNvPr id="6" name="Slika 5">
            <a:extLst>
              <a:ext uri="{FF2B5EF4-FFF2-40B4-BE49-F238E27FC236}">
                <a16:creationId xmlns:a16="http://schemas.microsoft.com/office/drawing/2014/main" id="{29F6C26F-3656-4899-AD7D-AC1293540D71}"/>
              </a:ext>
            </a:extLst>
          </p:cNvPr>
          <p:cNvPicPr>
            <a:picLocks noChangeAspect="1"/>
          </p:cNvPicPr>
          <p:nvPr/>
        </p:nvPicPr>
        <p:blipFill>
          <a:blip r:embed="rId6"/>
          <a:stretch>
            <a:fillRect/>
          </a:stretch>
        </p:blipFill>
        <p:spPr>
          <a:xfrm>
            <a:off x="4305363" y="3751120"/>
            <a:ext cx="3656426" cy="2747055"/>
          </a:xfrm>
          <a:prstGeom prst="rect">
            <a:avLst/>
          </a:prstGeom>
        </p:spPr>
      </p:pic>
      <p:pic>
        <p:nvPicPr>
          <p:cNvPr id="7" name="Slika 6">
            <a:extLst>
              <a:ext uri="{FF2B5EF4-FFF2-40B4-BE49-F238E27FC236}">
                <a16:creationId xmlns:a16="http://schemas.microsoft.com/office/drawing/2014/main" id="{34608EA9-71E4-44F0-BC11-CAF9C2083113}"/>
              </a:ext>
            </a:extLst>
          </p:cNvPr>
          <p:cNvPicPr>
            <a:picLocks noChangeAspect="1"/>
          </p:cNvPicPr>
          <p:nvPr/>
        </p:nvPicPr>
        <p:blipFill>
          <a:blip r:embed="rId7"/>
          <a:stretch>
            <a:fillRect/>
          </a:stretch>
        </p:blipFill>
        <p:spPr>
          <a:xfrm>
            <a:off x="8348076" y="3751120"/>
            <a:ext cx="3654636" cy="2747055"/>
          </a:xfrm>
          <a:prstGeom prst="rect">
            <a:avLst/>
          </a:prstGeom>
        </p:spPr>
      </p:pic>
    </p:spTree>
    <p:extLst>
      <p:ext uri="{BB962C8B-B14F-4D97-AF65-F5344CB8AC3E}">
        <p14:creationId xmlns:p14="http://schemas.microsoft.com/office/powerpoint/2010/main" val="424805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oljeZBesedilom 1"/>
          <p:cNvSpPr txBox="1"/>
          <p:nvPr/>
        </p:nvSpPr>
        <p:spPr>
          <a:xfrm>
            <a:off x="2003367" y="5437710"/>
            <a:ext cx="8715973" cy="830997"/>
          </a:xfrm>
          <a:prstGeom prst="rect">
            <a:avLst/>
          </a:prstGeom>
          <a:noFill/>
          <a:ln>
            <a:solidFill>
              <a:schemeClr val="bg2"/>
            </a:solidFill>
          </a:ln>
        </p:spPr>
        <p:txBody>
          <a:bodyPr wrap="square" rtlCol="0">
            <a:spAutoFit/>
          </a:bodyPr>
          <a:lstStyle/>
          <a:p>
            <a:r>
              <a:rPr lang="sl-SI" sz="2400" dirty="0">
                <a:latin typeface="Times New Roman" pitchFamily="18" charset="0"/>
                <a:cs typeface="Times New Roman" pitchFamily="18" charset="0"/>
              </a:rPr>
              <a:t>Doživljanje pravljice  Kruhek je šel po svetu v pravljični uri s knjižničarko.</a:t>
            </a:r>
          </a:p>
        </p:txBody>
      </p:sp>
      <p:pic>
        <p:nvPicPr>
          <p:cNvPr id="3" name="Slika 2">
            <a:extLst>
              <a:ext uri="{FF2B5EF4-FFF2-40B4-BE49-F238E27FC236}">
                <a16:creationId xmlns:a16="http://schemas.microsoft.com/office/drawing/2014/main" id="{D9FE77E7-D65F-405F-AEA5-DA5D582548A0}"/>
              </a:ext>
            </a:extLst>
          </p:cNvPr>
          <p:cNvPicPr>
            <a:picLocks noChangeAspect="1"/>
          </p:cNvPicPr>
          <p:nvPr/>
        </p:nvPicPr>
        <p:blipFill>
          <a:blip r:embed="rId2"/>
          <a:stretch>
            <a:fillRect/>
          </a:stretch>
        </p:blipFill>
        <p:spPr>
          <a:xfrm>
            <a:off x="2836144" y="340993"/>
            <a:ext cx="6428470" cy="4832436"/>
          </a:xfrm>
          <a:prstGeom prst="rect">
            <a:avLst/>
          </a:prstGeom>
        </p:spPr>
      </p:pic>
    </p:spTree>
    <p:extLst>
      <p:ext uri="{BB962C8B-B14F-4D97-AF65-F5344CB8AC3E}">
        <p14:creationId xmlns:p14="http://schemas.microsoft.com/office/powerpoint/2010/main" val="208398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6000">
        <p:fade/>
      </p:transition>
    </mc:Fallback>
  </mc:AlternateContent>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7132</TotalTime>
  <Words>1271</Words>
  <Application>Microsoft Office PowerPoint</Application>
  <PresentationFormat>Širokozaslonsko</PresentationFormat>
  <Paragraphs>102</Paragraphs>
  <Slides>39</Slides>
  <Notes>2</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39</vt:i4>
      </vt:variant>
    </vt:vector>
  </HeadingPairs>
  <TitlesOfParts>
    <vt:vector size="46" baseType="lpstr">
      <vt:lpstr>Arial</vt:lpstr>
      <vt:lpstr>Calibri</vt:lpstr>
      <vt:lpstr>Calibri Light</vt:lpstr>
      <vt:lpstr>Monotype Corsiva</vt:lpstr>
      <vt:lpstr>Times New Roman</vt:lpstr>
      <vt:lpstr>Wingdings</vt:lpstr>
      <vt:lpstr>Officeova tema</vt:lpstr>
      <vt:lpstr>            likovno ustvarjanje po motivu pravljice: Kruhek je šel po svetu, Tatjana Jamnik Pocajt  oktober 2018 – april 2019</vt:lpstr>
      <vt:lpstr>           Ustvarjalci: Vrtec Ljutomer skupina otrok starih 3 - 4let Melanija Grnjak in Romana Pintarič, vzgojiteljici Ksenija Kosi, ravnateljica   Umetnica: Katja Bednarik Sudec Kulturna ustanova: Galerija Murska Sobota, Splošna knjižnica Ljutomer Strokovna podpora: Darja Štirn, Petra Štirn Janota, Robi Kroflič  UL FF in Zavod PETIDA  </vt:lpstr>
      <vt:lpstr>PowerPointova predstavitev</vt:lpstr>
      <vt:lpstr>PowerPointova predstavitev</vt:lpstr>
      <vt:lpstr>PowerPointova predstavitev</vt:lpstr>
      <vt:lpstr>PowerPointova predstavitev</vt:lpstr>
      <vt:lpstr>1. Korak: OBČUTLJIVOST   </vt:lpstr>
      <vt:lpstr>PowerPointova predstavitev</vt:lpstr>
      <vt:lpstr>PowerPointova predstavitev</vt:lpstr>
      <vt:lpstr>PowerPointova predstavitev</vt:lpstr>
      <vt:lpstr>PowerPointova predstavitev</vt:lpstr>
      <vt:lpstr>PowerPointova predstavitev</vt:lpstr>
      <vt:lpstr>PowerPointova predstavitev</vt:lpstr>
      <vt:lpstr>      3. korak: DIALOŠKOST  Preko doživljanja tematike o kruhu, raziskovanja materiala (sestavin za kruh z likovnimi barvami) in likovnih tehnik za ustvarjanje do ogleda razstavljenih slik v galeriji.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Ustvarjanje otrok z umetnico Katjo: pogovor ob kruhu, pogovor ob umetniških slikah (upodobitev kruha ter žitnih polj), gibanje in prikazovanje rasti in gibanja pšenice, skupinsko slikanje na platno.</vt:lpstr>
      <vt:lpstr>PowerPointova predstavitev</vt:lpstr>
      <vt:lpstr>PowerPointova predstavitev</vt:lpstr>
      <vt:lpstr>PowerPointova predstavitev</vt:lpstr>
      <vt:lpstr>Avtoportret s kruhom – srečanje otrok z novim izrazom.  Kaj je to avtoportret? </vt:lpstr>
      <vt:lpstr>PowerPointova predstavitev</vt:lpstr>
      <vt:lpstr>PowerPointova predstavitev</vt:lpstr>
      <vt:lpstr>PowerPointova predstavitev</vt:lpstr>
      <vt:lpstr>PowerPointova predstavitev</vt:lpstr>
      <vt:lpstr>Družbeni angažma  Pravljična pohajkovanja pike, črte in oblike.</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ČUSTVA</dc:title>
  <dc:creator>Nelija</dc:creator>
  <cp:lastModifiedBy>Uporabnik sistema Windows</cp:lastModifiedBy>
  <cp:revision>215</cp:revision>
  <dcterms:created xsi:type="dcterms:W3CDTF">2019-01-24T19:18:22Z</dcterms:created>
  <dcterms:modified xsi:type="dcterms:W3CDTF">2020-06-08T07:34:50Z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